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15"/>
  </p:notesMasterIdLst>
  <p:sldIdLst>
    <p:sldId id="281" r:id="rId2"/>
    <p:sldId id="344" r:id="rId3"/>
    <p:sldId id="345" r:id="rId4"/>
    <p:sldId id="346" r:id="rId5"/>
    <p:sldId id="347" r:id="rId6"/>
    <p:sldId id="340" r:id="rId7"/>
    <p:sldId id="317" r:id="rId8"/>
    <p:sldId id="349" r:id="rId9"/>
    <p:sldId id="348" r:id="rId10"/>
    <p:sldId id="350" r:id="rId11"/>
    <p:sldId id="351" r:id="rId12"/>
    <p:sldId id="353" r:id="rId13"/>
    <p:sldId id="269"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FFFF99"/>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7670" autoAdjust="0"/>
  </p:normalViewPr>
  <p:slideViewPr>
    <p:cSldViewPr>
      <p:cViewPr varScale="1">
        <p:scale>
          <a:sx n="74" d="100"/>
          <a:sy n="74" d="100"/>
        </p:scale>
        <p:origin x="1440" y="5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86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36CDDF-A5BC-4498-8C51-58806FA7E74E}" type="datetimeFigureOut">
              <a:rPr lang="ru-RU" smtClean="0"/>
              <a:pPr/>
              <a:t>03.02.2023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67B345-1B7B-4A24-8DEF-973F183E7741}" type="slidenum">
              <a:rPr lang="ru-RU" smtClean="0"/>
              <a:pPr/>
              <a:t>‹#›</a:t>
            </a:fld>
            <a:endParaRPr lang="ru-RU"/>
          </a:p>
        </p:txBody>
      </p:sp>
    </p:spTree>
    <p:extLst>
      <p:ext uri="{BB962C8B-B14F-4D97-AF65-F5344CB8AC3E}">
        <p14:creationId xmlns:p14="http://schemas.microsoft.com/office/powerpoint/2010/main" val="3314206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dirty="0" smtClean="0"/>
              <a:t>Вы узнаете из этой презентации, как вы обычно препятствуете силе гнева, и увидите это на практических примерах. Вы также узнаете о разных способах</a:t>
            </a:r>
            <a:br>
              <a:rPr lang="ru-RU" sz="1200" dirty="0" smtClean="0"/>
            </a:br>
            <a:r>
              <a:rPr lang="ru-RU" sz="1200" dirty="0" smtClean="0"/>
              <a:t>мышления, отношении и настроении, которые повторяются в гневе. Вы научитесь отпускать их. И вы увидите удивительные результаты, которых можно достичь, давая гневу естественный выход.</a:t>
            </a:r>
            <a:r>
              <a:rPr lang="ru-RU" sz="1200" kern="1200" dirty="0" smtClean="0">
                <a:solidFill>
                  <a:schemeClr val="tx1"/>
                </a:solidFill>
                <a:latin typeface="+mn-lt"/>
                <a:ea typeface="+mn-ea"/>
                <a:cs typeface="+mn-cs"/>
              </a:rPr>
              <a:t> Вы узнаете, откуда берется гнев и научитесь его проявлять, не нарушая ни своих потребностей, ни потребностей окружающих. </a:t>
            </a:r>
            <a:endParaRPr lang="ru-RU" dirty="0"/>
          </a:p>
        </p:txBody>
      </p:sp>
      <p:sp>
        <p:nvSpPr>
          <p:cNvPr id="4" name="Номер слайда 3"/>
          <p:cNvSpPr>
            <a:spLocks noGrp="1"/>
          </p:cNvSpPr>
          <p:nvPr>
            <p:ph type="sldNum" sz="quarter" idx="10"/>
          </p:nvPr>
        </p:nvSpPr>
        <p:spPr/>
        <p:txBody>
          <a:bodyPr/>
          <a:lstStyle/>
          <a:p>
            <a:fld id="{B167B345-1B7B-4A24-8DEF-973F183E7741}" type="slidenum">
              <a:rPr lang="ru-RU" smtClean="0"/>
              <a:pPr/>
              <a:t>1</a:t>
            </a:fld>
            <a:endParaRPr lang="ru-RU"/>
          </a:p>
        </p:txBody>
      </p:sp>
    </p:spTree>
    <p:extLst>
      <p:ext uri="{BB962C8B-B14F-4D97-AF65-F5344CB8AC3E}">
        <p14:creationId xmlns:p14="http://schemas.microsoft.com/office/powerpoint/2010/main" val="4072273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p:spPr>
        <p:txBody>
          <a:bodyPr/>
          <a:lstStyle/>
          <a:p>
            <a:pPr eaLnBrk="1" hangingPunct="1"/>
            <a:r>
              <a:rPr lang="ru-RU" altLang="ru-RU" dirty="0" smtClean="0"/>
              <a:t>Мне думается, что вы уже задавали себе вопросы: «Для чего я пришел в этот мир? Заслуживаю я унижения, оскорбления, разочарованности? Почему меня обижают?». Но я не уверена, что вы задаете себе другие вопросы: «Хорошо, комфортно ли тем, кто со мной рядом?». А, видимо, нужно себя чаще спрашивать – обижаю ли я родных, близких, друзей? А если обижаю, то – каково им? А как вы себя ощущаете, если были сами агрессивными? Попробуйте ответить на вопрос «Готов ли я отказаться от агрессивного поведения уже сейчас?».</a:t>
            </a:r>
            <a:r>
              <a:rPr lang="ru-RU" sz="1200" kern="1200" dirty="0" smtClean="0">
                <a:solidFill>
                  <a:schemeClr val="tx1"/>
                </a:solidFill>
                <a:latin typeface="+mn-lt"/>
                <a:ea typeface="+mn-ea"/>
                <a:cs typeface="+mn-cs"/>
              </a:rPr>
              <a:t> Гнев, однако, не всегда бывает свободным выплеском эмоций. Иногда мы застреваем в нем. Мы прокручиваем в голове злые мысли. Мы ощущаем беспомощность. Мы не знаем, что сказать. Мы чувствуем себя виноватыми. Мы застреваем в ненависти. И, что хуже всего, мы более неспособны противостоять ситуации или человеку, которые вызывают наш гнев. </a:t>
            </a:r>
            <a:endParaRPr lang="ru-RU" altLang="ru-RU" dirty="0" smtClean="0"/>
          </a:p>
        </p:txBody>
      </p:sp>
    </p:spTree>
    <p:extLst>
      <p:ext uri="{BB962C8B-B14F-4D97-AF65-F5344CB8AC3E}">
        <p14:creationId xmlns:p14="http://schemas.microsoft.com/office/powerpoint/2010/main" val="3815898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rtl="0" eaLnBrk="1" latinLnBrk="0" hangingPunct="1"/>
            <a:r>
              <a:rPr lang="ru-RU" sz="1200" kern="1200" dirty="0" smtClean="0">
                <a:solidFill>
                  <a:schemeClr val="tx1"/>
                </a:solidFill>
                <a:latin typeface="+mn-lt"/>
                <a:ea typeface="+mn-ea"/>
                <a:cs typeface="+mn-cs"/>
              </a:rPr>
              <a:t>Однажды Солнце и сердитый Ветер затеяли спор о том, </a:t>
            </a:r>
            <a:endParaRPr lang="ru-RU" dirty="0" smtClean="0"/>
          </a:p>
          <a:p>
            <a:pPr rtl="0" eaLnBrk="1" latinLnBrk="0" hangingPunct="1"/>
            <a:r>
              <a:rPr lang="ru-RU" sz="1200" kern="1200" dirty="0" smtClean="0">
                <a:solidFill>
                  <a:schemeClr val="tx1"/>
                </a:solidFill>
                <a:latin typeface="+mn-lt"/>
                <a:ea typeface="+mn-ea"/>
                <a:cs typeface="+mn-cs"/>
              </a:rPr>
              <a:t>кто из них сильнее. Долго спорили они и, наконец, </a:t>
            </a:r>
            <a:endParaRPr lang="ru-RU" dirty="0" smtClean="0"/>
          </a:p>
          <a:p>
            <a:pPr rtl="0" eaLnBrk="1" latinLnBrk="0" hangingPunct="1"/>
            <a:r>
              <a:rPr lang="ru-RU" sz="1200" kern="1200" dirty="0" smtClean="0">
                <a:solidFill>
                  <a:schemeClr val="tx1"/>
                </a:solidFill>
                <a:latin typeface="+mn-lt"/>
                <a:ea typeface="+mn-ea"/>
                <a:cs typeface="+mn-cs"/>
              </a:rPr>
              <a:t>решились помериться силами над путешественником, который в это самое время ехал верхом по большой дороге.</a:t>
            </a:r>
            <a:endParaRPr lang="ru-RU" dirty="0" smtClean="0"/>
          </a:p>
          <a:p>
            <a:pPr rtl="0" eaLnBrk="1" latinLnBrk="0" hangingPunct="1"/>
            <a:r>
              <a:rPr lang="ru-RU" sz="1200" kern="1200" dirty="0" smtClean="0">
                <a:solidFill>
                  <a:schemeClr val="tx1"/>
                </a:solidFill>
                <a:latin typeface="+mn-lt"/>
                <a:ea typeface="+mn-ea"/>
                <a:cs typeface="+mn-cs"/>
              </a:rPr>
              <a:t>Посмотри, сказал Ветер, - как я налечу на него: мигом сорву с него плащ.</a:t>
            </a:r>
            <a:endParaRPr lang="ru-RU" dirty="0" smtClean="0"/>
          </a:p>
          <a:p>
            <a:pPr rtl="0" eaLnBrk="1" latinLnBrk="0" hangingPunct="1"/>
            <a:r>
              <a:rPr lang="ru-RU" sz="1200" kern="1200" dirty="0" smtClean="0">
                <a:solidFill>
                  <a:schemeClr val="tx1"/>
                </a:solidFill>
                <a:latin typeface="+mn-lt"/>
                <a:ea typeface="+mn-ea"/>
                <a:cs typeface="+mn-cs"/>
              </a:rPr>
              <a:t>Сказал – и начал дуть, что было мочи. Но чем более старался Ветер, тем крепче закутывался путешественник в свой плащ: он ворчал на непогоду, но ехал всё дальше и дальше. Ветер сердился, свирепел, осыпал бедного путника дождём и снегом; проклиная ветер, путешественник надел свой плащ в рукава и подвязался поясом. Тут уж Ветер и сам убедился, что ему плаща не сдёрнуть.</a:t>
            </a:r>
            <a:endParaRPr lang="ru-RU" dirty="0" smtClean="0"/>
          </a:p>
          <a:p>
            <a:pPr rtl="0" eaLnBrk="1" latinLnBrk="0" hangingPunct="1"/>
            <a:r>
              <a:rPr lang="ru-RU" sz="1200" kern="1200" dirty="0" smtClean="0">
                <a:solidFill>
                  <a:schemeClr val="tx1"/>
                </a:solidFill>
                <a:latin typeface="+mn-lt"/>
                <a:ea typeface="+mn-ea"/>
                <a:cs typeface="+mn-cs"/>
              </a:rPr>
              <a:t>Солнце, видя бессилие своего соперника, улыбнулось, выглянуло из-за облаков, обогрело, осушило землю, а вместе с тем и бедного </a:t>
            </a:r>
            <a:r>
              <a:rPr lang="ru-RU" sz="1200" kern="1200" dirty="0" err="1" smtClean="0">
                <a:solidFill>
                  <a:schemeClr val="tx1"/>
                </a:solidFill>
                <a:latin typeface="+mn-lt"/>
                <a:ea typeface="+mn-ea"/>
                <a:cs typeface="+mn-cs"/>
              </a:rPr>
              <a:t>полузамёрзшего</a:t>
            </a:r>
            <a:r>
              <a:rPr lang="ru-RU" sz="1200" kern="1200" dirty="0" smtClean="0">
                <a:solidFill>
                  <a:schemeClr val="tx1"/>
                </a:solidFill>
                <a:latin typeface="+mn-lt"/>
                <a:ea typeface="+mn-ea"/>
                <a:cs typeface="+mn-cs"/>
              </a:rPr>
              <a:t> путешественника. Почувствовав теплоту солнечных лучей, он приободрился, благословил Солнце, сам снял свой плащ, свернул его и привязал к седлу.</a:t>
            </a:r>
            <a:endParaRPr lang="ru-RU" dirty="0" smtClean="0"/>
          </a:p>
          <a:p>
            <a:pPr rtl="0" eaLnBrk="1" latinLnBrk="0" hangingPunct="1"/>
            <a:r>
              <a:rPr lang="ru-RU" sz="1200" kern="1200" dirty="0" smtClean="0">
                <a:solidFill>
                  <a:schemeClr val="tx1"/>
                </a:solidFill>
                <a:latin typeface="+mn-lt"/>
                <a:ea typeface="+mn-ea"/>
                <a:cs typeface="+mn-cs"/>
              </a:rPr>
              <a:t>Видишь ли, сказало тогда кроткое Солнце сердитому ветру, …</a:t>
            </a:r>
            <a:endParaRPr lang="ru-RU" dirty="0" smtClean="0"/>
          </a:p>
          <a:p>
            <a:pPr rtl="0" eaLnBrk="1" latinLnBrk="0" hangingPunct="1"/>
            <a:r>
              <a:rPr lang="ru-RU" sz="1200" kern="1200" dirty="0" smtClean="0">
                <a:solidFill>
                  <a:schemeClr val="tx1"/>
                </a:solidFill>
                <a:latin typeface="+mn-lt"/>
                <a:ea typeface="+mn-ea"/>
                <a:cs typeface="+mn-cs"/>
              </a:rPr>
              <a:t>А ответило оно ему:</a:t>
            </a:r>
            <a:endParaRPr lang="ru-RU" dirty="0" smtClean="0"/>
          </a:p>
          <a:p>
            <a:pPr rtl="0" eaLnBrk="1" latinLnBrk="0" hangingPunct="1"/>
            <a:r>
              <a:rPr lang="ru-RU" sz="1200" kern="1200" dirty="0" smtClean="0">
                <a:solidFill>
                  <a:schemeClr val="tx1"/>
                </a:solidFill>
                <a:latin typeface="+mn-lt"/>
                <a:ea typeface="+mn-ea"/>
                <a:cs typeface="+mn-cs"/>
              </a:rPr>
              <a:t>- Лаской и добротой можно сделать гораздо больше, чем гневом.</a:t>
            </a:r>
            <a:endParaRPr lang="ru-RU" dirty="0" smtClean="0"/>
          </a:p>
          <a:p>
            <a:endParaRPr lang="ru-RU" dirty="0"/>
          </a:p>
        </p:txBody>
      </p:sp>
      <p:sp>
        <p:nvSpPr>
          <p:cNvPr id="4" name="Номер слайда 3"/>
          <p:cNvSpPr>
            <a:spLocks noGrp="1"/>
          </p:cNvSpPr>
          <p:nvPr>
            <p:ph type="sldNum" sz="quarter" idx="10"/>
          </p:nvPr>
        </p:nvSpPr>
        <p:spPr/>
        <p:txBody>
          <a:bodyPr/>
          <a:lstStyle/>
          <a:p>
            <a:fld id="{B167B345-1B7B-4A24-8DEF-973F183E7741}" type="slidenum">
              <a:rPr lang="ru-RU" smtClean="0"/>
              <a:pPr/>
              <a:t>13</a:t>
            </a:fld>
            <a:endParaRPr lang="ru-RU"/>
          </a:p>
        </p:txBody>
      </p:sp>
    </p:spTree>
    <p:extLst>
      <p:ext uri="{BB962C8B-B14F-4D97-AF65-F5344CB8AC3E}">
        <p14:creationId xmlns:p14="http://schemas.microsoft.com/office/powerpoint/2010/main" val="16965368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5B106E36-FD25-4E2D-B0AA-010F637433A0}" type="datetimeFigureOut">
              <a:rPr lang="ru-RU" smtClean="0"/>
              <a:pPr/>
              <a:t>03.02.2023</a:t>
            </a:fld>
            <a:endParaRPr lang="ru-RU"/>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ru-RU"/>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03.02.2023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03.02.2023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03.02.2023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5B106E36-FD25-4E2D-B0AA-010F637433A0}" type="datetimeFigureOut">
              <a:rPr lang="ru-RU" smtClean="0"/>
              <a:pPr/>
              <a:t>03.02.2023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03.02.2023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03.02.2023</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fld id="{5B106E36-FD25-4E2D-B0AA-010F637433A0}" type="datetimeFigureOut">
              <a:rPr lang="ru-RU" smtClean="0"/>
              <a:pPr/>
              <a:t>03.02.2023</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5B106E36-FD25-4E2D-B0AA-010F637433A0}" type="datetimeFigureOut">
              <a:rPr lang="ru-RU" smtClean="0"/>
              <a:pPr/>
              <a:t>03.02.2023</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extLst/>
          </a:lstStyle>
          <a:p>
            <a:fld id="{5B106E36-FD25-4E2D-B0AA-010F637433A0}" type="datetimeFigureOut">
              <a:rPr lang="ru-RU" smtClean="0"/>
              <a:pPr/>
              <a:t>03.02.2023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5B106E36-FD25-4E2D-B0AA-010F637433A0}" type="datetimeFigureOut">
              <a:rPr lang="ru-RU" smtClean="0"/>
              <a:pPr/>
              <a:t>03.02.2023</a:t>
            </a:fld>
            <a:endParaRPr lang="ru-RU"/>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ru-RU"/>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725C68B6-61C2-468F-89AB-4B9F7531AA68}" type="slidenum">
              <a:rPr lang="ru-RU" smtClean="0"/>
              <a:pPr/>
              <a:t>‹#›</a:t>
            </a:fld>
            <a:endParaRPr lang="ru-RU"/>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Полилиния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Прямоугольный треугольник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Полилиния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5B106E36-FD25-4E2D-B0AA-010F637433A0}" type="datetimeFigureOut">
              <a:rPr lang="ru-RU" smtClean="0"/>
              <a:pPr/>
              <a:t>03.02.2023</a:t>
            </a:fld>
            <a:endParaRPr lang="ru-RU"/>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ru-RU"/>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gif"/><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gi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gif"/><Relationship Id="rId11" Type="http://schemas.openxmlformats.org/officeDocument/2006/relationships/image" Target="../media/image18.wmf"/><Relationship Id="rId5" Type="http://schemas.openxmlformats.org/officeDocument/2006/relationships/image" Target="../media/image12.gif"/><Relationship Id="rId10" Type="http://schemas.openxmlformats.org/officeDocument/2006/relationships/image" Target="../media/image17.png"/><Relationship Id="rId4" Type="http://schemas.openxmlformats.org/officeDocument/2006/relationships/image" Target="../media/image11.jpeg"/><Relationship Id="rId9" Type="http://schemas.openxmlformats.org/officeDocument/2006/relationships/image" Target="../media/image16.jpeg"/></Relationships>
</file>

<file path=ppt/slides/_rels/slide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G:\595978909.jpg"/>
          <p:cNvPicPr>
            <a:picLocks noChangeAspect="1" noChangeArrowheads="1"/>
          </p:cNvPicPr>
          <p:nvPr/>
        </p:nvPicPr>
        <p:blipFill>
          <a:blip r:embed="rId3" cstate="print"/>
          <a:srcRect/>
          <a:stretch>
            <a:fillRect/>
          </a:stretch>
        </p:blipFill>
        <p:spPr bwMode="auto">
          <a:xfrm>
            <a:off x="-1920213" y="0"/>
            <a:ext cx="12191996" cy="6858000"/>
          </a:xfrm>
          <a:prstGeom prst="rect">
            <a:avLst/>
          </a:prstGeom>
          <a:noFill/>
        </p:spPr>
      </p:pic>
      <p:sp>
        <p:nvSpPr>
          <p:cNvPr id="7" name="TextBox 6"/>
          <p:cNvSpPr txBox="1"/>
          <p:nvPr/>
        </p:nvSpPr>
        <p:spPr>
          <a:xfrm>
            <a:off x="-1044624" y="3645024"/>
            <a:ext cx="8035256" cy="1569660"/>
          </a:xfrm>
          <a:prstGeom prst="rect">
            <a:avLst/>
          </a:prstGeom>
          <a:noFill/>
        </p:spPr>
        <p:txBody>
          <a:bodyPr wrap="square" rtlCol="0">
            <a:spAutoFit/>
          </a:bodyPr>
          <a:lstStyle/>
          <a:p>
            <a:pPr algn="ctr"/>
            <a:r>
              <a:rPr lang="ru-RU" sz="4800" b="1" dirty="0" smtClean="0">
                <a:solidFill>
                  <a:srgbClr val="FFFF00"/>
                </a:solidFill>
                <a:effectLst>
                  <a:outerShdw blurRad="38100" dist="38100" dir="2700000" algn="tl">
                    <a:srgbClr val="000000">
                      <a:alpha val="43137"/>
                    </a:srgbClr>
                  </a:outerShdw>
                </a:effectLst>
              </a:rPr>
              <a:t>Гнев. </a:t>
            </a:r>
          </a:p>
          <a:p>
            <a:r>
              <a:rPr lang="ru-RU" sz="4800" b="1" dirty="0" smtClean="0">
                <a:solidFill>
                  <a:srgbClr val="FFFF00"/>
                </a:solidFill>
                <a:effectLst>
                  <a:outerShdw blurRad="38100" dist="38100" dir="2700000" algn="tl">
                    <a:srgbClr val="000000">
                      <a:alpha val="43137"/>
                    </a:srgbClr>
                  </a:outerShdw>
                </a:effectLst>
              </a:rPr>
              <a:t>Как с ним подружиться?  </a:t>
            </a:r>
            <a:endParaRPr lang="ru-RU" sz="4800" b="1" dirty="0" smtClean="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idx="4294967295"/>
          </p:nvPr>
        </p:nvSpPr>
        <p:spPr>
          <a:xfrm>
            <a:off x="357158" y="357166"/>
            <a:ext cx="8229600" cy="655620"/>
          </a:xfrm>
        </p:spPr>
        <p:txBody>
          <a:bodyPr>
            <a:normAutofit fontScale="90000"/>
          </a:bodyPr>
          <a:lstStyle/>
          <a:p>
            <a:pPr algn="ctr"/>
            <a:r>
              <a:rPr lang="ru-RU" dirty="0" smtClean="0">
                <a:latin typeface="Times New Roman" pitchFamily="18" charset="0"/>
                <a:cs typeface="Times New Roman" pitchFamily="18" charset="0"/>
              </a:rPr>
              <a:t>Несколько способов, как справиться со своим гневом. </a:t>
            </a:r>
            <a:endParaRPr lang="ru-RU" dirty="0">
              <a:latin typeface="Times New Roman" pitchFamily="18" charset="0"/>
              <a:cs typeface="Times New Roman" pitchFamily="18" charset="0"/>
            </a:endParaRPr>
          </a:p>
        </p:txBody>
      </p:sp>
      <p:sp>
        <p:nvSpPr>
          <p:cNvPr id="2" name="Содержимое 1"/>
          <p:cNvSpPr>
            <a:spLocks noGrp="1"/>
          </p:cNvSpPr>
          <p:nvPr>
            <p:ph sz="quarter" idx="4294967295"/>
          </p:nvPr>
        </p:nvSpPr>
        <p:spPr>
          <a:xfrm>
            <a:off x="571472" y="1428736"/>
            <a:ext cx="6715172" cy="4786346"/>
          </a:xfrm>
        </p:spPr>
        <p:txBody>
          <a:bodyPr>
            <a:noAutofit/>
          </a:bodyPr>
          <a:lstStyle/>
          <a:p>
            <a:r>
              <a:rPr lang="ru-RU" sz="1400" b="1" dirty="0" smtClean="0">
                <a:solidFill>
                  <a:srgbClr val="FF0000"/>
                </a:solidFill>
                <a:latin typeface="Times New Roman" pitchFamily="18" charset="0"/>
                <a:cs typeface="Times New Roman" pitchFamily="18" charset="0"/>
              </a:rPr>
              <a:t>Взять гантели. </a:t>
            </a:r>
            <a:r>
              <a:rPr lang="ru-RU" sz="1400" dirty="0" smtClean="0">
                <a:latin typeface="Times New Roman" pitchFamily="18" charset="0"/>
                <a:cs typeface="Times New Roman" pitchFamily="18" charset="0"/>
              </a:rPr>
              <a:t>Ученые доказали, что физические упражнения способны смягчить гневный настрой. Гнев и агрессия связаны с низким уровнем </a:t>
            </a:r>
            <a:r>
              <a:rPr lang="ru-RU" sz="1400" dirty="0" err="1" smtClean="0">
                <a:latin typeface="Times New Roman" pitchFamily="18" charset="0"/>
                <a:cs typeface="Times New Roman" pitchFamily="18" charset="0"/>
              </a:rPr>
              <a:t>серотонина</a:t>
            </a:r>
            <a:r>
              <a:rPr lang="ru-RU" sz="1400" dirty="0" smtClean="0">
                <a:latin typeface="Times New Roman" pitchFamily="18" charset="0"/>
                <a:cs typeface="Times New Roman" pitchFamily="18" charset="0"/>
              </a:rPr>
              <a:t> – гормоном радости. А  любая физическая нагрузка увеличивает уровень этих успокаивающих.</a:t>
            </a:r>
          </a:p>
          <a:p>
            <a:endParaRPr lang="ru-RU" sz="1400" dirty="0" smtClean="0">
              <a:latin typeface="Times New Roman" pitchFamily="18" charset="0"/>
              <a:cs typeface="Times New Roman" pitchFamily="18" charset="0"/>
            </a:endParaRPr>
          </a:p>
          <a:p>
            <a:r>
              <a:rPr lang="ru-RU" sz="1400" b="1" dirty="0" smtClean="0">
                <a:solidFill>
                  <a:srgbClr val="FF0000"/>
                </a:solidFill>
                <a:latin typeface="Times New Roman" pitchFamily="18" charset="0"/>
                <a:cs typeface="Times New Roman" pitchFamily="18" charset="0"/>
              </a:rPr>
              <a:t>Изменить угол зрения. </a:t>
            </a:r>
            <a:r>
              <a:rPr lang="ru-RU" sz="1400" dirty="0" smtClean="0">
                <a:latin typeface="Times New Roman" pitchFamily="18" charset="0"/>
                <a:cs typeface="Times New Roman" pitchFamily="18" charset="0"/>
              </a:rPr>
              <a:t>Часто мы испытываем раздражение в процессе общения с другими людьми. Когда оппонент не принимает нашу точку зрения, стоит на своей и все аргументы кончились – мы испытываем гнев. На самом деле мы просто чувствуем слабость, и это нас злит. Посмотрите на проблему глазами другого человека. Забудьте про свои аргументы. Это поможет вам понять, почему беседа строится на конфронтации.</a:t>
            </a:r>
          </a:p>
          <a:p>
            <a:pPr>
              <a:buNone/>
            </a:pPr>
            <a:r>
              <a:rPr lang="ru-RU" sz="1400" dirty="0" smtClean="0">
                <a:latin typeface="Times New Roman" pitchFamily="18" charset="0"/>
                <a:cs typeface="Times New Roman" pitchFamily="18" charset="0"/>
              </a:rPr>
              <a:t>	И, возможно, вместо взрыва агрессии вы придете к взаимному согласию.</a:t>
            </a:r>
          </a:p>
          <a:p>
            <a:endParaRPr lang="ru-RU" sz="1400" dirty="0" smtClean="0">
              <a:latin typeface="Times New Roman" pitchFamily="18" charset="0"/>
              <a:cs typeface="Times New Roman" pitchFamily="18" charset="0"/>
            </a:endParaRPr>
          </a:p>
          <a:p>
            <a:r>
              <a:rPr lang="ru-RU" sz="1400" b="1" dirty="0" smtClean="0">
                <a:solidFill>
                  <a:srgbClr val="FF0000"/>
                </a:solidFill>
                <a:latin typeface="Times New Roman" pitchFamily="18" charset="0"/>
                <a:cs typeface="Times New Roman" pitchFamily="18" charset="0"/>
              </a:rPr>
              <a:t>Отойти в сторону. </a:t>
            </a:r>
            <a:r>
              <a:rPr lang="ru-RU" sz="1400" dirty="0" smtClean="0">
                <a:latin typeface="Times New Roman" pitchFamily="18" charset="0"/>
                <a:cs typeface="Times New Roman" pitchFamily="18" charset="0"/>
              </a:rPr>
              <a:t>Иногда лучший способ перестать испытывать гнев – физически удалиться от источника раздражения. Например, вы стоите в очереди. И чувствуете, что ваши соседи своим поведением или разговорами вызывают у вас чуть ли не желание ударить их! Отойдите, выйдите из очереди, из здания – лучше на свежий воздух. Это даст возможность успокоиться.</a:t>
            </a:r>
            <a:endParaRPr lang="ru-RU" sz="1400" dirty="0">
              <a:latin typeface="Times New Roman" pitchFamily="18" charset="0"/>
              <a:cs typeface="Times New Roman" pitchFamily="18" charset="0"/>
            </a:endParaRPr>
          </a:p>
        </p:txBody>
      </p:sp>
      <p:pic>
        <p:nvPicPr>
          <p:cNvPr id="7" name="Содержимое 6" descr="показывать-супергерой-бизнесмена-38689867.jpg"/>
          <p:cNvPicPr>
            <a:picLocks noGrp="1" noChangeAspect="1"/>
          </p:cNvPicPr>
          <p:nvPr>
            <p:ph sz="quarter" idx="4294967295"/>
          </p:nvPr>
        </p:nvPicPr>
        <p:blipFill>
          <a:blip r:embed="rId2" cstate="print"/>
          <a:stretch>
            <a:fillRect/>
          </a:stretch>
        </p:blipFill>
        <p:spPr>
          <a:xfrm>
            <a:off x="7286612" y="4572008"/>
            <a:ext cx="1857388" cy="1857388"/>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одержимое 6"/>
          <p:cNvSpPr>
            <a:spLocks noGrp="1"/>
          </p:cNvSpPr>
          <p:nvPr>
            <p:ph sz="quarter" idx="4294967295"/>
          </p:nvPr>
        </p:nvSpPr>
        <p:spPr>
          <a:xfrm>
            <a:off x="1214414" y="1500174"/>
            <a:ext cx="6500858" cy="3941763"/>
          </a:xfrm>
        </p:spPr>
        <p:txBody>
          <a:bodyPr>
            <a:noAutofit/>
          </a:bodyPr>
          <a:lstStyle/>
          <a:p>
            <a:r>
              <a:rPr lang="ru-RU" sz="1800" b="1" dirty="0" smtClean="0">
                <a:solidFill>
                  <a:srgbClr val="FF0000"/>
                </a:solidFill>
                <a:latin typeface="Times New Roman" pitchFamily="18" charset="0"/>
                <a:cs typeface="Times New Roman" pitchFamily="18" charset="0"/>
              </a:rPr>
              <a:t>Отжаться много раз</a:t>
            </a:r>
            <a:r>
              <a:rPr lang="ru-RU" sz="1800" dirty="0" smtClean="0">
                <a:latin typeface="Times New Roman" pitchFamily="18" charset="0"/>
                <a:cs typeface="Times New Roman" pitchFamily="18" charset="0"/>
              </a:rPr>
              <a:t>.</a:t>
            </a:r>
          </a:p>
          <a:p>
            <a:r>
              <a:rPr lang="ru-RU" sz="1800" dirty="0" smtClean="0">
                <a:latin typeface="Times New Roman" pitchFamily="18" charset="0"/>
                <a:cs typeface="Times New Roman" pitchFamily="18" charset="0"/>
              </a:rPr>
              <a:t> </a:t>
            </a:r>
            <a:r>
              <a:rPr lang="ru-RU" sz="1800" b="1" dirty="0" smtClean="0">
                <a:solidFill>
                  <a:srgbClr val="FF0000"/>
                </a:solidFill>
                <a:latin typeface="Times New Roman" pitchFamily="18" charset="0"/>
                <a:cs typeface="Times New Roman" pitchFamily="18" charset="0"/>
              </a:rPr>
              <a:t>Говорить открыто</a:t>
            </a:r>
            <a:r>
              <a:rPr lang="ru-RU" sz="1800" dirty="0" smtClean="0">
                <a:latin typeface="Times New Roman" pitchFamily="18" charset="0"/>
                <a:cs typeface="Times New Roman" pitchFamily="18" charset="0"/>
              </a:rPr>
              <a:t>. Можете открыто говорить о своих чувствах – это верный способ уменьшить ярость.</a:t>
            </a:r>
          </a:p>
          <a:p>
            <a:r>
              <a:rPr lang="ru-RU" sz="1800" b="1" dirty="0" smtClean="0">
                <a:solidFill>
                  <a:srgbClr val="FF0000"/>
                </a:solidFill>
                <a:latin typeface="Times New Roman" pitchFamily="18" charset="0"/>
                <a:cs typeface="Times New Roman" pitchFamily="18" charset="0"/>
              </a:rPr>
              <a:t>Выговоритесь. </a:t>
            </a:r>
            <a:r>
              <a:rPr lang="ru-RU" sz="1800" dirty="0" smtClean="0">
                <a:latin typeface="Times New Roman" pitchFamily="18" charset="0"/>
                <a:cs typeface="Times New Roman" pitchFamily="18" charset="0"/>
              </a:rPr>
              <a:t>Не молчите в гневе. Постарайтесь спокойно объяснить объекту вашего гнева, что вас не устраивает. </a:t>
            </a:r>
          </a:p>
          <a:p>
            <a:r>
              <a:rPr lang="ru-RU" sz="1800" b="1" dirty="0" smtClean="0">
                <a:solidFill>
                  <a:srgbClr val="FF0000"/>
                </a:solidFill>
                <a:latin typeface="Times New Roman" pitchFamily="18" charset="0"/>
                <a:cs typeface="Times New Roman" pitchFamily="18" charset="0"/>
              </a:rPr>
              <a:t>Поменять минус на плюс. </a:t>
            </a:r>
            <a:r>
              <a:rPr lang="ru-RU" sz="1800" dirty="0" smtClean="0">
                <a:latin typeface="Times New Roman" pitchFamily="18" charset="0"/>
                <a:cs typeface="Times New Roman" pitchFamily="18" charset="0"/>
              </a:rPr>
              <a:t>Превратите свой гнев в позитивную энергию! В конце концов, эта эмоция дана нам природой не просто так. Ярость придает физической силы. Когда чувствуете, что уровень агрессии достиг критического уровня, прогладьте стопку белья, покрасьте забор на даче, переберите полки со старыми вещами. </a:t>
            </a:r>
          </a:p>
          <a:p>
            <a:r>
              <a:rPr lang="ru-RU" sz="1800" dirty="0" smtClean="0">
                <a:latin typeface="Times New Roman" pitchFamily="18" charset="0"/>
                <a:cs typeface="Times New Roman" pitchFamily="18" charset="0"/>
              </a:rPr>
              <a:t>для борьбы с гневом некоторым прекрасно помогает </a:t>
            </a:r>
            <a:r>
              <a:rPr lang="ru-RU" sz="1800" b="1" dirty="0" smtClean="0">
                <a:solidFill>
                  <a:srgbClr val="FF0000"/>
                </a:solidFill>
                <a:latin typeface="Times New Roman" pitchFamily="18" charset="0"/>
                <a:cs typeface="Times New Roman" pitchFamily="18" charset="0"/>
              </a:rPr>
              <a:t>боксерская груша, крик в безлюдном месте</a:t>
            </a:r>
            <a:r>
              <a:rPr lang="ru-RU" sz="1800" dirty="0" smtClean="0">
                <a:latin typeface="Times New Roman" pitchFamily="18" charset="0"/>
                <a:cs typeface="Times New Roman" pitchFamily="18" charset="0"/>
              </a:rPr>
              <a:t>. Если ты разгневан, то лучше ударь по подушке, или по боксёрской груше, и ты почувствуешь облегчение.</a:t>
            </a:r>
            <a:endParaRPr lang="ru-RU" sz="1800" dirty="0">
              <a:latin typeface="Times New Roman" pitchFamily="18" charset="0"/>
              <a:cs typeface="Times New Roman" pitchFamily="18" charset="0"/>
            </a:endParaRPr>
          </a:p>
        </p:txBody>
      </p:sp>
      <p:pic>
        <p:nvPicPr>
          <p:cNvPr id="12" name="Содержимое 11" descr="счаст-ивый-мо-о-ой-скакать-бизнесмена-37613573.jpg"/>
          <p:cNvPicPr>
            <a:picLocks noGrp="1" noChangeAspect="1"/>
          </p:cNvPicPr>
          <p:nvPr>
            <p:ph sz="quarter" idx="4294967295"/>
          </p:nvPr>
        </p:nvPicPr>
        <p:blipFill>
          <a:blip r:embed="rId2" cstate="print"/>
          <a:stretch>
            <a:fillRect/>
          </a:stretch>
        </p:blipFill>
        <p:spPr>
          <a:xfrm>
            <a:off x="7205666" y="4500570"/>
            <a:ext cx="1938334" cy="1938334"/>
          </a:xfrm>
        </p:spPr>
      </p:pic>
      <p:sp>
        <p:nvSpPr>
          <p:cNvPr id="13" name="Заголовок 12"/>
          <p:cNvSpPr>
            <a:spLocks noGrp="1"/>
          </p:cNvSpPr>
          <p:nvPr>
            <p:ph type="title" idx="4294967295"/>
          </p:nvPr>
        </p:nvSpPr>
        <p:spPr>
          <a:xfrm>
            <a:off x="0" y="273050"/>
            <a:ext cx="8229600" cy="1143000"/>
          </a:xfrm>
        </p:spPr>
        <p:txBody>
          <a:bodyPr>
            <a:normAutofit fontScale="90000"/>
          </a:bodyPr>
          <a:lstStyle/>
          <a:p>
            <a:pPr algn="ctr"/>
            <a:r>
              <a:rPr lang="ru-RU" dirty="0" smtClean="0">
                <a:latin typeface="Times New Roman" pitchFamily="18" charset="0"/>
                <a:cs typeface="Times New Roman" pitchFamily="18" charset="0"/>
              </a:rPr>
              <a:t>Несколько способов, как справиться со своим гневом. </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Заголовок 12"/>
          <p:cNvSpPr>
            <a:spLocks noGrp="1"/>
          </p:cNvSpPr>
          <p:nvPr>
            <p:ph type="title" idx="4294967295"/>
          </p:nvPr>
        </p:nvSpPr>
        <p:spPr>
          <a:xfrm>
            <a:off x="0" y="273050"/>
            <a:ext cx="8229600" cy="1143000"/>
          </a:xfrm>
        </p:spPr>
        <p:txBody>
          <a:bodyPr>
            <a:normAutofit fontScale="90000"/>
          </a:bodyPr>
          <a:lstStyle/>
          <a:p>
            <a:pPr algn="ctr"/>
            <a:r>
              <a:rPr lang="ru-RU" dirty="0" smtClean="0">
                <a:latin typeface="Times New Roman" pitchFamily="18" charset="0"/>
                <a:cs typeface="Times New Roman" pitchFamily="18" charset="0"/>
              </a:rPr>
              <a:t>Несколько способов, как справиться со своим гневом. </a:t>
            </a:r>
            <a:endParaRPr lang="ru-RU" dirty="0">
              <a:latin typeface="Times New Roman" pitchFamily="18" charset="0"/>
              <a:cs typeface="Times New Roman" pitchFamily="18" charset="0"/>
            </a:endParaRPr>
          </a:p>
        </p:txBody>
      </p:sp>
      <p:sp>
        <p:nvSpPr>
          <p:cNvPr id="6" name="Содержимое 5"/>
          <p:cNvSpPr>
            <a:spLocks noGrp="1"/>
          </p:cNvSpPr>
          <p:nvPr>
            <p:ph sz="quarter" idx="4294967295"/>
          </p:nvPr>
        </p:nvSpPr>
        <p:spPr>
          <a:xfrm>
            <a:off x="642910" y="1714488"/>
            <a:ext cx="5715040" cy="3929090"/>
          </a:xfrm>
        </p:spPr>
        <p:txBody>
          <a:bodyPr>
            <a:noAutofit/>
          </a:bodyPr>
          <a:lstStyle/>
          <a:p>
            <a:r>
              <a:rPr lang="ru-RU" sz="2000" b="1" dirty="0" smtClean="0">
                <a:solidFill>
                  <a:srgbClr val="FF0000"/>
                </a:solidFill>
                <a:latin typeface="Times New Roman" pitchFamily="18" charset="0"/>
                <a:cs typeface="Times New Roman" pitchFamily="18" charset="0"/>
              </a:rPr>
              <a:t>Найдите смешное в сложившейся ситуации посмотрите на себя со стороны. </a:t>
            </a:r>
            <a:r>
              <a:rPr lang="ru-RU" sz="2000" dirty="0" smtClean="0">
                <a:latin typeface="Times New Roman" pitchFamily="18" charset="0"/>
                <a:cs typeface="Times New Roman" pitchFamily="18" charset="0"/>
              </a:rPr>
              <a:t>Учись воспринимать жизненные проблемы с улыбкой, иначе они будут становиться серьёзнее.</a:t>
            </a:r>
          </a:p>
          <a:p>
            <a:r>
              <a:rPr lang="ru-RU" sz="2000" b="1" dirty="0" smtClean="0">
                <a:solidFill>
                  <a:srgbClr val="FF0000"/>
                </a:solidFill>
                <a:latin typeface="Times New Roman" pitchFamily="18" charset="0"/>
                <a:cs typeface="Times New Roman" pitchFamily="18" charset="0"/>
              </a:rPr>
              <a:t> Умойся холодной водой. </a:t>
            </a:r>
          </a:p>
          <a:p>
            <a:r>
              <a:rPr lang="ru-RU" sz="2000" b="1" dirty="0" smtClean="0">
                <a:solidFill>
                  <a:srgbClr val="FF0000"/>
                </a:solidFill>
                <a:latin typeface="Times New Roman" pitchFamily="18" charset="0"/>
                <a:cs typeface="Times New Roman" pitchFamily="18" charset="0"/>
              </a:rPr>
              <a:t>Умей признать свою вину или ошибку </a:t>
            </a:r>
            <a:r>
              <a:rPr lang="ru-RU" sz="2000" dirty="0" smtClean="0">
                <a:latin typeface="Times New Roman" pitchFamily="18" charset="0"/>
                <a:cs typeface="Times New Roman" pitchFamily="18" charset="0"/>
              </a:rPr>
              <a:t>и постарайся её исправить: извинись за совершённое необдуманное действие, утешь обиженного. </a:t>
            </a:r>
          </a:p>
          <a:p>
            <a:r>
              <a:rPr lang="ru-RU" sz="2000" b="1" dirty="0" smtClean="0">
                <a:solidFill>
                  <a:srgbClr val="FF0000"/>
                </a:solidFill>
                <a:latin typeface="Times New Roman" pitchFamily="18" charset="0"/>
                <a:cs typeface="Times New Roman" pitchFamily="18" charset="0"/>
              </a:rPr>
              <a:t>Обратиться за помощью</a:t>
            </a:r>
            <a:r>
              <a:rPr lang="ru-RU" sz="2000" dirty="0" smtClean="0">
                <a:latin typeface="Times New Roman" pitchFamily="18" charset="0"/>
                <a:cs typeface="Times New Roman" pitchFamily="18" charset="0"/>
              </a:rPr>
              <a:t>. Психолог поможет определить причины гнева.</a:t>
            </a:r>
            <a:endParaRPr lang="ru-RU" sz="2000" dirty="0">
              <a:latin typeface="Times New Roman" pitchFamily="18" charset="0"/>
              <a:cs typeface="Times New Roman" pitchFamily="18" charset="0"/>
            </a:endParaRPr>
          </a:p>
        </p:txBody>
      </p:sp>
      <p:pic>
        <p:nvPicPr>
          <p:cNvPr id="10" name="Содержимое 9" descr="net-konkursov-1.jpg"/>
          <p:cNvPicPr>
            <a:picLocks noGrp="1" noChangeAspect="1"/>
          </p:cNvPicPr>
          <p:nvPr>
            <p:ph sz="quarter" idx="4294967295"/>
          </p:nvPr>
        </p:nvPicPr>
        <p:blipFill>
          <a:blip r:embed="rId2" cstate="print"/>
          <a:stretch>
            <a:fillRect/>
          </a:stretch>
        </p:blipFill>
        <p:spPr>
          <a:xfrm>
            <a:off x="5537200" y="3786190"/>
            <a:ext cx="3606800" cy="2392363"/>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420888"/>
            <a:ext cx="9144000" cy="369332"/>
          </a:xfrm>
          <a:prstGeom prst="rect">
            <a:avLst/>
          </a:prstGeom>
          <a:noFill/>
        </p:spPr>
        <p:txBody>
          <a:bodyPr wrap="square" rtlCol="0">
            <a:spAutoFit/>
          </a:bodyPr>
          <a:lstStyle/>
          <a:p>
            <a:endParaRPr lang="ru-RU" dirty="0"/>
          </a:p>
        </p:txBody>
      </p:sp>
      <p:sp>
        <p:nvSpPr>
          <p:cNvPr id="13" name="Прямоугольник 12"/>
          <p:cNvSpPr/>
          <p:nvPr/>
        </p:nvSpPr>
        <p:spPr>
          <a:xfrm>
            <a:off x="0" y="1571612"/>
            <a:ext cx="9144000" cy="2308324"/>
          </a:xfrm>
          <a:prstGeom prst="rect">
            <a:avLst/>
          </a:prstGeom>
        </p:spPr>
        <p:txBody>
          <a:bodyPr wrap="square">
            <a:spAutoFit/>
          </a:bodyPr>
          <a:lstStyle/>
          <a:p>
            <a:pPr algn="ctr"/>
            <a:r>
              <a:rPr lang="ru-RU" sz="36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Помните!</a:t>
            </a:r>
          </a:p>
          <a:p>
            <a:pPr algn="ctr"/>
            <a:r>
              <a:rPr lang="ru-RU" sz="36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Лаской и добротой можно сделать гораздо больше, чем гневом.</a:t>
            </a:r>
          </a:p>
          <a:p>
            <a:pPr algn="ctr"/>
            <a:endParaRPr lang="ru-RU" sz="36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7" name="Содержимое 16" descr="бизнесмен-указывая-на-контро-ьные-пометки-38278036.jpg"/>
          <p:cNvPicPr>
            <a:picLocks noGrp="1" noChangeAspect="1"/>
          </p:cNvPicPr>
          <p:nvPr>
            <p:ph sz="half" idx="4294967295"/>
          </p:nvPr>
        </p:nvPicPr>
        <p:blipFill>
          <a:blip r:embed="rId3"/>
          <a:stretch>
            <a:fillRect/>
          </a:stretch>
        </p:blipFill>
        <p:spPr>
          <a:xfrm>
            <a:off x="6357950" y="3643314"/>
            <a:ext cx="2438400" cy="2438400"/>
          </a:xfrm>
        </p:spPr>
      </p:pic>
      <p:sp>
        <p:nvSpPr>
          <p:cNvPr id="20" name="Текст 19"/>
          <p:cNvSpPr>
            <a:spLocks noGrp="1"/>
          </p:cNvSpPr>
          <p:nvPr>
            <p:ph type="body" idx="4294967295"/>
          </p:nvPr>
        </p:nvSpPr>
        <p:spPr>
          <a:xfrm>
            <a:off x="928662" y="4357694"/>
            <a:ext cx="5715040" cy="1071570"/>
          </a:xfrm>
        </p:spPr>
        <p:txBody>
          <a:bodyPr/>
          <a:lstStyle/>
          <a:p>
            <a:pPr algn="r">
              <a:buNone/>
            </a:pPr>
            <a:r>
              <a:rPr lang="ru-RU" dirty="0" smtClean="0">
                <a:latin typeface="Times New Roman" pitchFamily="18" charset="0"/>
                <a:cs typeface="Times New Roman" pitchFamily="18" charset="0"/>
              </a:rPr>
              <a:t>Спасибо за внимание!</a:t>
            </a:r>
            <a:endParaRPr lang="ru-RU" dirty="0">
              <a:latin typeface="Times New Roman" pitchFamily="18" charset="0"/>
              <a:cs typeface="Times New Roman" pitchFamily="18" charset="0"/>
            </a:endParaRPr>
          </a:p>
        </p:txBody>
      </p:sp>
      <p:sp>
        <p:nvSpPr>
          <p:cNvPr id="18" name="Прямоугольник 17"/>
          <p:cNvSpPr/>
          <p:nvPr/>
        </p:nvSpPr>
        <p:spPr>
          <a:xfrm>
            <a:off x="1285852" y="3429000"/>
            <a:ext cx="6500858" cy="400110"/>
          </a:xfrm>
          <a:prstGeom prst="rect">
            <a:avLst/>
          </a:prstGeom>
        </p:spPr>
        <p:txBody>
          <a:bodyPr wrap="square">
            <a:spAutoFit/>
          </a:bodyPr>
          <a:lstStyle/>
          <a:p>
            <a:pPr algn="ctr">
              <a:spcBef>
                <a:spcPct val="30000"/>
              </a:spcBef>
              <a:defRPr/>
            </a:pPr>
            <a:r>
              <a:rPr lang="ru-RU" sz="2000" b="1" dirty="0" smtClean="0">
                <a:solidFill>
                  <a:srgbClr val="800000"/>
                </a:solidFill>
                <a:effectLst>
                  <a:outerShdw blurRad="38100" dist="38100" dir="2700000" algn="tl">
                    <a:srgbClr val="000000"/>
                  </a:outerShdw>
                </a:effectLst>
                <a:latin typeface="Times New Roman" pitchFamily="18" charset="0"/>
                <a:cs typeface="Times New Roman" pitchFamily="18" charset="0"/>
              </a:rPr>
              <a:t>Каждый из вас важен и ценен в этой жизни! </a:t>
            </a:r>
            <a:endParaRPr lang="ru-RU" sz="2000" b="1" dirty="0">
              <a:solidFill>
                <a:srgbClr val="800000"/>
              </a:solidFill>
              <a:effectLst>
                <a:outerShdw blurRad="38100" dist="38100" dir="2700000" algn="tl">
                  <a:srgbClr val="000000"/>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Содержимое 6" descr="эмоци-1-1140x849.jpg"/>
          <p:cNvPicPr>
            <a:picLocks noGrp="1" noChangeAspect="1"/>
          </p:cNvPicPr>
          <p:nvPr>
            <p:ph idx="1"/>
          </p:nvPr>
        </p:nvPicPr>
        <p:blipFill>
          <a:blip r:embed="rId2"/>
          <a:stretch>
            <a:fillRect/>
          </a:stretch>
        </p:blipFill>
        <p:spPr>
          <a:xfrm>
            <a:off x="1533368" y="1481138"/>
            <a:ext cx="6077263" cy="4525962"/>
          </a:xfrm>
        </p:spPr>
      </p:pic>
      <p:sp>
        <p:nvSpPr>
          <p:cNvPr id="5" name="Заголовок 4"/>
          <p:cNvSpPr>
            <a:spLocks noGrp="1"/>
          </p:cNvSpPr>
          <p:nvPr>
            <p:ph type="title"/>
          </p:nvPr>
        </p:nvSpPr>
        <p:spPr/>
        <p:txBody>
          <a:bodyPr>
            <a:noAutofit/>
          </a:bodyPr>
          <a:lstStyle/>
          <a:p>
            <a:r>
              <a:rPr lang="ru-RU" sz="2400" dirty="0" smtClean="0"/>
              <a:t>	</a:t>
            </a:r>
            <a:r>
              <a:rPr lang="ru-RU" sz="2400" dirty="0" smtClean="0">
                <a:latin typeface="Times New Roman" pitchFamily="18" charset="0"/>
                <a:cs typeface="Times New Roman" pitchFamily="18" charset="0"/>
              </a:rPr>
              <a:t>Эмоция – это выражение нашего отношения к происходящему вокруг нас или внутри нас. Это наши душевные переживания.</a:t>
            </a:r>
            <a:endParaRPr lang="ru-RU"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figurka-16-sm-gnev-inside-out-tomy-61205-61799164-900x900-w-10-0-0.jpeg"/>
          <p:cNvPicPr>
            <a:picLocks noGrp="1" noChangeAspect="1"/>
          </p:cNvPicPr>
          <p:nvPr>
            <p:ph idx="1"/>
          </p:nvPr>
        </p:nvPicPr>
        <p:blipFill>
          <a:blip r:embed="rId2"/>
          <a:stretch>
            <a:fillRect/>
          </a:stretch>
        </p:blipFill>
        <p:spPr>
          <a:xfrm>
            <a:off x="4067944" y="1556792"/>
            <a:ext cx="4525190" cy="4525190"/>
          </a:xfrm>
          <a:prstGeom prst="rect">
            <a:avLst/>
          </a:prstGeom>
          <a:ln>
            <a:noFill/>
          </a:ln>
          <a:effectLst>
            <a:softEdge rad="317500"/>
          </a:effectLst>
        </p:spPr>
      </p:pic>
      <p:sp>
        <p:nvSpPr>
          <p:cNvPr id="3" name="Заголовок 2"/>
          <p:cNvSpPr>
            <a:spLocks noGrp="1"/>
          </p:cNvSpPr>
          <p:nvPr>
            <p:ph type="title"/>
          </p:nvPr>
        </p:nvSpPr>
        <p:spPr>
          <a:xfrm>
            <a:off x="827584" y="1556792"/>
            <a:ext cx="3857652" cy="2786082"/>
          </a:xfrm>
        </p:spPr>
        <p:txBody>
          <a:bodyPr>
            <a:noAutofit/>
          </a:bodyPr>
          <a:lstStyle/>
          <a:p>
            <a:pPr algn="just"/>
            <a:r>
              <a:rPr lang="ru-RU" sz="1800" b="0" dirty="0" smtClean="0">
                <a:latin typeface="Times New Roman" pitchFamily="18" charset="0"/>
                <a:cs typeface="Times New Roman" pitchFamily="18" charset="0"/>
              </a:rPr>
              <a:t>Рассмотрим одну из ярких эмоций – </a:t>
            </a:r>
            <a:r>
              <a:rPr lang="ru-RU" sz="1800" dirty="0" smtClean="0">
                <a:latin typeface="Times New Roman" pitchFamily="18" charset="0"/>
                <a:cs typeface="Times New Roman" pitchFamily="18" charset="0"/>
              </a:rPr>
              <a:t>гнев</a:t>
            </a:r>
            <a:r>
              <a:rPr lang="ru-RU" sz="1800" b="0" dirty="0" smtClean="0">
                <a:latin typeface="Times New Roman" pitchFamily="18" charset="0"/>
                <a:cs typeface="Times New Roman" pitchFamily="18" charset="0"/>
              </a:rPr>
              <a:t>. </a:t>
            </a:r>
            <a:r>
              <a:rPr lang="ru-RU" sz="1800" b="0" dirty="0" smtClean="0">
                <a:latin typeface="Times New Roman" pitchFamily="18" charset="0"/>
                <a:cs typeface="Times New Roman" pitchFamily="18" charset="0"/>
              </a:rPr>
              <a:t/>
            </a:r>
            <a:br>
              <a:rPr lang="ru-RU" sz="1800" b="0" dirty="0" smtClean="0">
                <a:latin typeface="Times New Roman" pitchFamily="18" charset="0"/>
                <a:cs typeface="Times New Roman" pitchFamily="18" charset="0"/>
              </a:rPr>
            </a:br>
            <a:r>
              <a:rPr lang="ru-RU" sz="1800" b="0" dirty="0">
                <a:latin typeface="Times New Roman" pitchFamily="18" charset="0"/>
                <a:cs typeface="Times New Roman" pitchFamily="18" charset="0"/>
              </a:rPr>
              <a:t>	</a:t>
            </a:r>
            <a:r>
              <a:rPr lang="ru-RU" sz="1800" b="0" dirty="0" smtClean="0">
                <a:latin typeface="Times New Roman" pitchFamily="18" charset="0"/>
                <a:cs typeface="Times New Roman" pitchFamily="18" charset="0"/>
              </a:rPr>
              <a:t>Он </a:t>
            </a:r>
            <a:r>
              <a:rPr lang="ru-RU" sz="1800" b="0" dirty="0" smtClean="0">
                <a:latin typeface="Times New Roman" pitchFamily="18" charset="0"/>
                <a:cs typeface="Times New Roman" pitchFamily="18" charset="0"/>
              </a:rPr>
              <a:t>проявляется в стремление применить силу, угрозы, оскорбления. Не всегда мы умеем правильно выразить свои чувства. Стоит отметить что состояние гнева не украшает человека!</a:t>
            </a:r>
            <a:endParaRPr lang="ru-RU" sz="1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28596" y="1285860"/>
            <a:ext cx="8229600" cy="4525963"/>
          </a:xfrm>
        </p:spPr>
        <p:txBody>
          <a:bodyPr>
            <a:noAutofit/>
          </a:bodyPr>
          <a:lstStyle/>
          <a:p>
            <a:r>
              <a:rPr lang="ru-RU" sz="1800" dirty="0" smtClean="0">
                <a:latin typeface="Times New Roman" pitchFamily="18" charset="0"/>
                <a:cs typeface="Times New Roman" pitchFamily="18" charset="0"/>
              </a:rPr>
              <a:t>Что может вывести человека из себя? Да что угодно. Это могут быть личные оскорбления, несправедливость, обман. </a:t>
            </a:r>
          </a:p>
          <a:p>
            <a:r>
              <a:rPr lang="ru-RU" sz="1800" dirty="0" smtClean="0">
                <a:latin typeface="Times New Roman" pitchFamily="18" charset="0"/>
                <a:cs typeface="Times New Roman" pitchFamily="18" charset="0"/>
              </a:rPr>
              <a:t>Часто человек не может совладать с собой, когда что-то встает на пути к его заветной цели. Такая реакция может проявиться как у взрослых, так и у детей.</a:t>
            </a:r>
          </a:p>
          <a:p>
            <a:r>
              <a:rPr lang="ru-RU" sz="1800" dirty="0" smtClean="0">
                <a:latin typeface="Times New Roman" pitchFamily="18" charset="0"/>
                <a:cs typeface="Times New Roman" pitchFamily="18" charset="0"/>
              </a:rPr>
              <a:t>Образец поведения, перенятый от близких и значимых людей.</a:t>
            </a:r>
          </a:p>
          <a:p>
            <a:r>
              <a:rPr lang="ru-RU" sz="1800" dirty="0" smtClean="0">
                <a:latin typeface="Times New Roman" pitchFamily="18" charset="0"/>
                <a:cs typeface="Times New Roman" pitchFamily="18" charset="0"/>
              </a:rPr>
              <a:t>В состоянии усталости мы склонны к проявлению гнева даже в случае мелкого конфликта. </a:t>
            </a:r>
          </a:p>
          <a:p>
            <a:r>
              <a:rPr lang="ru-RU" sz="1800" dirty="0" smtClean="0">
                <a:latin typeface="Times New Roman" pitchFamily="18" charset="0"/>
                <a:cs typeface="Times New Roman" pitchFamily="18" charset="0"/>
              </a:rPr>
              <a:t>Если мы в течение долгого времени сдерживаем свои эмоции, переживая происходящее «внутри себя».</a:t>
            </a:r>
          </a:p>
          <a:p>
            <a:r>
              <a:rPr lang="ru-RU" sz="1800" dirty="0" smtClean="0">
                <a:latin typeface="Times New Roman" pitchFamily="18" charset="0"/>
                <a:cs typeface="Times New Roman" pitchFamily="18" charset="0"/>
              </a:rPr>
              <a:t>Кроме того гнев может проявиться в результате цепочек негативного поведения, когда два человека, пытаясь доказать свою правоту, начинают оскорблять друг друга. Конфликт сопровождается угрозами, обвинениями и даже рукоприкладством. Часто конфликтующие стороны и не помнят, из-за чего произошел конфликт.</a:t>
            </a:r>
          </a:p>
          <a:p>
            <a:r>
              <a:rPr lang="ru-RU" sz="1800" dirty="0" smtClean="0">
                <a:latin typeface="Times New Roman" pitchFamily="18" charset="0"/>
                <a:cs typeface="Times New Roman" pitchFamily="18" charset="0"/>
              </a:rPr>
              <a:t> Заметили, что голодного человека легче вывести из себя. Голод отключает способность сдерживать свои эмоции.</a:t>
            </a:r>
            <a:endParaRPr lang="ru-RU" sz="1800" dirty="0">
              <a:latin typeface="Times New Roman" pitchFamily="18" charset="0"/>
              <a:cs typeface="Times New Roman" pitchFamily="18" charset="0"/>
            </a:endParaRPr>
          </a:p>
        </p:txBody>
      </p:sp>
      <p:sp>
        <p:nvSpPr>
          <p:cNvPr id="3" name="Заголовок 2"/>
          <p:cNvSpPr>
            <a:spLocks noGrp="1"/>
          </p:cNvSpPr>
          <p:nvPr>
            <p:ph type="title"/>
          </p:nvPr>
        </p:nvSpPr>
        <p:spPr/>
        <p:txBody>
          <a:bodyPr>
            <a:normAutofit/>
          </a:bodyPr>
          <a:lstStyle/>
          <a:p>
            <a:r>
              <a:rPr lang="ru-RU" sz="3600" dirty="0" smtClean="0">
                <a:latin typeface="Times New Roman" pitchFamily="18" charset="0"/>
                <a:cs typeface="Times New Roman" pitchFamily="18" charset="0"/>
              </a:rPr>
              <a:t>Причины гнева:</a:t>
            </a:r>
            <a:endParaRPr lang="ru-RU" sz="3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idx="4294967295"/>
          </p:nvPr>
        </p:nvSpPr>
        <p:spPr>
          <a:xfrm>
            <a:off x="0" y="428604"/>
            <a:ext cx="8229600" cy="1143000"/>
          </a:xfrm>
        </p:spPr>
        <p:txBody>
          <a:bodyPr>
            <a:noAutofit/>
          </a:bodyPr>
          <a:lstStyle/>
          <a:p>
            <a:pPr algn="ctr"/>
            <a:r>
              <a:rPr lang="ru-RU" sz="3600" dirty="0" smtClean="0">
                <a:latin typeface="Times New Roman" pitchFamily="18" charset="0"/>
                <a:cs typeface="Times New Roman" pitchFamily="18" charset="0"/>
              </a:rPr>
              <a:t>Когда мы злимся, происходят три вещи: </a:t>
            </a:r>
            <a:br>
              <a:rPr lang="ru-RU" sz="3600" dirty="0" smtClean="0">
                <a:latin typeface="Times New Roman" pitchFamily="18" charset="0"/>
                <a:cs typeface="Times New Roman" pitchFamily="18" charset="0"/>
              </a:rPr>
            </a:br>
            <a:endParaRPr lang="ru-RU" sz="3600" dirty="0">
              <a:latin typeface="Times New Roman" pitchFamily="18" charset="0"/>
              <a:cs typeface="Times New Roman" pitchFamily="18" charset="0"/>
            </a:endParaRPr>
          </a:p>
        </p:txBody>
      </p:sp>
      <p:sp>
        <p:nvSpPr>
          <p:cNvPr id="2" name="Содержимое 1"/>
          <p:cNvSpPr>
            <a:spLocks noGrp="1"/>
          </p:cNvSpPr>
          <p:nvPr>
            <p:ph sz="quarter" idx="4294967295"/>
          </p:nvPr>
        </p:nvSpPr>
        <p:spPr>
          <a:xfrm>
            <a:off x="500034" y="1500174"/>
            <a:ext cx="4186238" cy="4198938"/>
          </a:xfrm>
        </p:spPr>
        <p:txBody>
          <a:bodyPr>
            <a:normAutofit fontScale="47500" lnSpcReduction="20000"/>
          </a:bodyPr>
          <a:lstStyle/>
          <a:p>
            <a:pPr>
              <a:buNone/>
            </a:pPr>
            <a:r>
              <a:rPr lang="ru-RU" sz="3800" dirty="0" smtClean="0">
                <a:latin typeface="Times New Roman" pitchFamily="18" charset="0"/>
                <a:cs typeface="Times New Roman" pitchFamily="18" charset="0"/>
              </a:rPr>
              <a:t>1) Мы расстроены, потому что наши потребности не удовлетворяются. </a:t>
            </a:r>
          </a:p>
          <a:p>
            <a:pPr>
              <a:buNone/>
            </a:pPr>
            <a:r>
              <a:rPr lang="ru-RU" sz="3800" dirty="0" smtClean="0">
                <a:latin typeface="Times New Roman" pitchFamily="18" charset="0"/>
                <a:cs typeface="Times New Roman" pitchFamily="18" charset="0"/>
              </a:rPr>
              <a:t>2) Мы обвиняем кого-то или что-то в том, что не получаем то, чего хотим. </a:t>
            </a:r>
          </a:p>
          <a:p>
            <a:pPr>
              <a:buNone/>
            </a:pPr>
            <a:r>
              <a:rPr lang="ru-RU" sz="3800" dirty="0" smtClean="0">
                <a:latin typeface="Times New Roman" pitchFamily="18" charset="0"/>
                <a:cs typeface="Times New Roman" pitchFamily="18" charset="0"/>
              </a:rPr>
              <a:t>3) Мы готовы говорить и действовать в такой манере, которая практически гарантирует, что мы не получим то, чего хотим.</a:t>
            </a:r>
          </a:p>
          <a:p>
            <a:pPr>
              <a:buNone/>
            </a:pPr>
            <a:r>
              <a:rPr lang="ru-RU" sz="3800" dirty="0" smtClean="0">
                <a:latin typeface="Times New Roman" pitchFamily="18" charset="0"/>
                <a:cs typeface="Times New Roman" pitchFamily="18" charset="0"/>
              </a:rPr>
              <a:t>Когда мы злимся, мы почти полностью поглощены тем, чего мы не хотим, а наше воображение рисует, насколько неправы все те, кто причастен к ситуации. Мы теряем из виду свои настоящие желания.</a:t>
            </a:r>
          </a:p>
          <a:p>
            <a:pPr>
              <a:buNone/>
            </a:pPr>
            <a:endParaRPr lang="ru-RU" dirty="0"/>
          </a:p>
        </p:txBody>
      </p:sp>
      <p:pic>
        <p:nvPicPr>
          <p:cNvPr id="7" name="Содержимое 6" descr="rebenok-ploho-sebia-vedet-s-mamoi.jpg"/>
          <p:cNvPicPr>
            <a:picLocks noGrp="1" noChangeAspect="1"/>
          </p:cNvPicPr>
          <p:nvPr>
            <p:ph sz="quarter" idx="4294967295"/>
          </p:nvPr>
        </p:nvPicPr>
        <p:blipFill>
          <a:blip r:embed="rId2"/>
          <a:stretch>
            <a:fillRect/>
          </a:stretch>
        </p:blipFill>
        <p:spPr>
          <a:xfrm>
            <a:off x="4714876" y="2285992"/>
            <a:ext cx="4041775" cy="2274887"/>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44" name="Picture 10"/>
          <p:cNvPicPr>
            <a:picLocks noChangeAspect="1" noChangeArrowheads="1"/>
          </p:cNvPicPr>
          <p:nvPr/>
        </p:nvPicPr>
        <p:blipFill>
          <a:blip r:embed="rId2" cstate="print"/>
          <a:srcRect r="47505"/>
          <a:stretch>
            <a:fillRect/>
          </a:stretch>
        </p:blipFill>
        <p:spPr bwMode="auto">
          <a:xfrm>
            <a:off x="5868144" y="188640"/>
            <a:ext cx="3050608" cy="2852936"/>
          </a:xfrm>
          <a:prstGeom prst="rect">
            <a:avLst/>
          </a:prstGeom>
          <a:noFill/>
          <a:ln w="9525">
            <a:noFill/>
            <a:miter lim="800000"/>
            <a:headEnd/>
            <a:tailEnd/>
          </a:ln>
        </p:spPr>
      </p:pic>
      <p:sp>
        <p:nvSpPr>
          <p:cNvPr id="13" name="Прямоугольник 12"/>
          <p:cNvSpPr/>
          <p:nvPr/>
        </p:nvSpPr>
        <p:spPr>
          <a:xfrm>
            <a:off x="3000364" y="1071546"/>
            <a:ext cx="2808312" cy="1938992"/>
          </a:xfrm>
          <a:prstGeom prst="rect">
            <a:avLst/>
          </a:prstGeom>
        </p:spPr>
        <p:txBody>
          <a:bodyPr wrap="square">
            <a:spAutoFit/>
          </a:bodyPr>
          <a:lstStyle/>
          <a:p>
            <a:pPr algn="ctr"/>
            <a:r>
              <a:rPr lang="ru-RU" sz="2400" b="1" dirty="0" smtClean="0">
                <a:solidFill>
                  <a:srgbClr val="00B050"/>
                </a:solidFill>
                <a:effectLst>
                  <a:outerShdw blurRad="38100" dist="38100" dir="2700000" algn="tl">
                    <a:srgbClr val="000000">
                      <a:alpha val="43137"/>
                    </a:srgbClr>
                  </a:outerShdw>
                </a:effectLst>
              </a:rPr>
              <a:t>С какой из четырех стихий ассоциируется понятие «гнев»? ПОЧЕМУ?</a:t>
            </a:r>
          </a:p>
        </p:txBody>
      </p:sp>
      <p:pic>
        <p:nvPicPr>
          <p:cNvPr id="14" name="Picture 16" descr="K:\НЕКРАСОВА\анимация\природа\Море\efadc6f776f4.gif"/>
          <p:cNvPicPr>
            <a:picLocks noChangeAspect="1" noChangeArrowheads="1" noCrop="1"/>
          </p:cNvPicPr>
          <p:nvPr/>
        </p:nvPicPr>
        <p:blipFill>
          <a:blip r:embed="rId3" cstate="print"/>
          <a:srcRect/>
          <a:stretch>
            <a:fillRect/>
          </a:stretch>
        </p:blipFill>
        <p:spPr bwMode="auto">
          <a:xfrm>
            <a:off x="714348" y="3500438"/>
            <a:ext cx="3558009" cy="2376264"/>
          </a:xfrm>
          <a:prstGeom prst="rect">
            <a:avLst/>
          </a:prstGeom>
          <a:noFill/>
          <a:ln w="9525">
            <a:noFill/>
            <a:miter lim="800000"/>
            <a:headEnd/>
            <a:tailEnd/>
          </a:ln>
        </p:spPr>
      </p:pic>
      <p:pic>
        <p:nvPicPr>
          <p:cNvPr id="16" name="Picture 17" descr="K:\НЕКРАСОВА\анимация\природа\деревья\09209d427d0f4d5fcac47a9cfa432d22.gif"/>
          <p:cNvPicPr>
            <a:picLocks noChangeAspect="1" noChangeArrowheads="1" noCrop="1"/>
          </p:cNvPicPr>
          <p:nvPr/>
        </p:nvPicPr>
        <p:blipFill>
          <a:blip r:embed="rId4" cstate="print"/>
          <a:srcRect/>
          <a:stretch>
            <a:fillRect/>
          </a:stretch>
        </p:blipFill>
        <p:spPr bwMode="auto">
          <a:xfrm>
            <a:off x="5143504" y="3500438"/>
            <a:ext cx="3170380" cy="2536304"/>
          </a:xfrm>
          <a:prstGeom prst="rect">
            <a:avLst/>
          </a:prstGeom>
          <a:noFill/>
          <a:ln w="9525">
            <a:noFill/>
            <a:miter lim="800000"/>
            <a:headEnd/>
            <a:tailEnd/>
          </a:ln>
        </p:spPr>
      </p:pic>
      <p:pic>
        <p:nvPicPr>
          <p:cNvPr id="17" name="Picture 7" descr="flame"/>
          <p:cNvPicPr>
            <a:picLocks noChangeAspect="1" noChangeArrowheads="1" noCrop="1"/>
          </p:cNvPicPr>
          <p:nvPr/>
        </p:nvPicPr>
        <p:blipFill>
          <a:blip r:embed="rId5" cstate="print"/>
          <a:srcRect/>
          <a:stretch>
            <a:fillRect/>
          </a:stretch>
        </p:blipFill>
        <p:spPr bwMode="auto">
          <a:xfrm>
            <a:off x="179512" y="476672"/>
            <a:ext cx="2808312" cy="2808312"/>
          </a:xfrm>
          <a:prstGeom prst="rect">
            <a:avLst/>
          </a:prstGeom>
          <a:noFill/>
          <a:ln w="9525">
            <a:noFill/>
            <a:miter lim="800000"/>
            <a:headEnd/>
            <a:tailEnd/>
          </a:ln>
        </p:spPr>
      </p:pic>
      <p:sp>
        <p:nvSpPr>
          <p:cNvPr id="21" name="Text Box 26"/>
          <p:cNvSpPr txBox="1">
            <a:spLocks noChangeArrowheads="1"/>
          </p:cNvSpPr>
          <p:nvPr/>
        </p:nvSpPr>
        <p:spPr bwMode="auto">
          <a:xfrm>
            <a:off x="179512" y="332656"/>
            <a:ext cx="1943100" cy="646331"/>
          </a:xfrm>
          <a:prstGeom prst="rect">
            <a:avLst/>
          </a:prstGeom>
          <a:noFill/>
          <a:ln w="9525">
            <a:noFill/>
            <a:miter lim="800000"/>
            <a:headEnd/>
            <a:tailEnd/>
          </a:ln>
          <a:effectLst/>
        </p:spPr>
        <p:txBody>
          <a:bodyPr>
            <a:spAutoFit/>
          </a:bodyPr>
          <a:lstStyle/>
          <a:p>
            <a:pPr>
              <a:spcBef>
                <a:spcPct val="50000"/>
              </a:spcBef>
              <a:defRPr/>
            </a:pPr>
            <a:r>
              <a:rPr lang="ru-RU" sz="3600" dirty="0">
                <a:solidFill>
                  <a:srgbClr val="FFFF00"/>
                </a:solidFill>
                <a:effectDag name="">
                  <a:cont type="tree" name="">
                    <a:effect ref="fillLine"/>
                    <a:outerShdw dist="38100" dir="13500000" algn="br">
                      <a:srgbClr val="FF5555"/>
                    </a:outerShdw>
                  </a:cont>
                  <a:cont type="tree" name="">
                    <a:effect ref="fillLine"/>
                    <a:outerShdw dist="38100" dir="2700000" algn="tl">
                      <a:srgbClr val="7A0000"/>
                    </a:outerShdw>
                  </a:cont>
                  <a:effect ref="fillLine"/>
                </a:effectDag>
              </a:rPr>
              <a:t>Огонь</a:t>
            </a:r>
          </a:p>
        </p:txBody>
      </p:sp>
      <p:sp>
        <p:nvSpPr>
          <p:cNvPr id="22" name="Text Box 22"/>
          <p:cNvSpPr txBox="1">
            <a:spLocks noChangeArrowheads="1"/>
          </p:cNvSpPr>
          <p:nvPr/>
        </p:nvSpPr>
        <p:spPr bwMode="auto">
          <a:xfrm>
            <a:off x="5868144" y="2348880"/>
            <a:ext cx="2416175" cy="646331"/>
          </a:xfrm>
          <a:prstGeom prst="rect">
            <a:avLst/>
          </a:prstGeom>
          <a:noFill/>
          <a:ln w="9525">
            <a:noFill/>
            <a:miter lim="800000"/>
            <a:headEnd/>
            <a:tailEnd/>
          </a:ln>
        </p:spPr>
        <p:txBody>
          <a:bodyPr>
            <a:spAutoFit/>
          </a:bodyPr>
          <a:lstStyle/>
          <a:p>
            <a:pPr>
              <a:spcBef>
                <a:spcPct val="50000"/>
              </a:spcBef>
            </a:pPr>
            <a:r>
              <a:rPr lang="ru-RU" sz="3600" b="1" dirty="0">
                <a:effectLst>
                  <a:outerShdw blurRad="38100" dist="38100" dir="2700000" algn="tl">
                    <a:srgbClr val="000000">
                      <a:alpha val="43137"/>
                    </a:srgbClr>
                  </a:outerShdw>
                </a:effectLst>
              </a:rPr>
              <a:t>Земля</a:t>
            </a:r>
          </a:p>
        </p:txBody>
      </p:sp>
      <p:sp>
        <p:nvSpPr>
          <p:cNvPr id="23" name="Text Box 25"/>
          <p:cNvSpPr txBox="1">
            <a:spLocks noChangeArrowheads="1"/>
          </p:cNvSpPr>
          <p:nvPr/>
        </p:nvSpPr>
        <p:spPr bwMode="auto">
          <a:xfrm>
            <a:off x="5868144" y="5733256"/>
            <a:ext cx="2592387" cy="584775"/>
          </a:xfrm>
          <a:prstGeom prst="rect">
            <a:avLst/>
          </a:prstGeom>
          <a:noFill/>
          <a:ln w="9525">
            <a:noFill/>
            <a:miter lim="800000"/>
            <a:headEnd/>
            <a:tailEnd/>
          </a:ln>
        </p:spPr>
        <p:txBody>
          <a:bodyPr>
            <a:spAutoFit/>
          </a:bodyPr>
          <a:lstStyle/>
          <a:p>
            <a:pPr>
              <a:spcBef>
                <a:spcPct val="50000"/>
              </a:spcBef>
            </a:pPr>
            <a:r>
              <a:rPr lang="ru-RU" sz="3200" b="1" dirty="0">
                <a:solidFill>
                  <a:schemeClr val="bg1"/>
                </a:solidFill>
                <a:effectLst>
                  <a:outerShdw blurRad="38100" dist="38100" dir="2700000" algn="tl">
                    <a:srgbClr val="000000">
                      <a:alpha val="43137"/>
                    </a:srgbClr>
                  </a:outerShdw>
                </a:effectLst>
              </a:rPr>
              <a:t>Воздух</a:t>
            </a:r>
          </a:p>
        </p:txBody>
      </p:sp>
      <p:sp>
        <p:nvSpPr>
          <p:cNvPr id="24" name="Text Box 21"/>
          <p:cNvSpPr txBox="1">
            <a:spLocks noChangeArrowheads="1"/>
          </p:cNvSpPr>
          <p:nvPr/>
        </p:nvSpPr>
        <p:spPr bwMode="auto">
          <a:xfrm flipH="1">
            <a:off x="899592" y="5589240"/>
            <a:ext cx="1224136" cy="584775"/>
          </a:xfrm>
          <a:prstGeom prst="rect">
            <a:avLst/>
          </a:prstGeom>
          <a:noFill/>
          <a:ln w="9525">
            <a:noFill/>
            <a:miter lim="800000"/>
            <a:headEnd/>
            <a:tailEnd/>
          </a:ln>
        </p:spPr>
        <p:txBody>
          <a:bodyPr wrap="square">
            <a:spAutoFit/>
          </a:bodyPr>
          <a:lstStyle/>
          <a:p>
            <a:pPr>
              <a:spcBef>
                <a:spcPct val="50000"/>
              </a:spcBef>
            </a:pPr>
            <a:r>
              <a:rPr lang="ru-RU" sz="3200" b="1" dirty="0">
                <a:solidFill>
                  <a:schemeClr val="bg1"/>
                </a:solidFill>
                <a:effectLst>
                  <a:outerShdw blurRad="38100" dist="38100" dir="2700000" algn="tl">
                    <a:srgbClr val="000000">
                      <a:alpha val="43137"/>
                    </a:srgbClr>
                  </a:outerShdw>
                </a:effectLst>
              </a:rPr>
              <a:t>Вода</a:t>
            </a: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fade">
                                      <p:cBhvr>
                                        <p:cTn id="7" dur="2000"/>
                                        <p:tgtEl>
                                          <p:spTgt spid="10244"/>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2000"/>
                                        <p:tgtEl>
                                          <p:spTgt spid="14"/>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2000"/>
                                        <p:tgtEl>
                                          <p:spTgt spid="16"/>
                                        </p:tgtEl>
                                      </p:cBhvr>
                                    </p:animEffect>
                                  </p:childTnLst>
                                </p:cTn>
                              </p:par>
                              <p:par>
                                <p:cTn id="14" presetID="10" presetClass="entr" presetSubtype="0"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2000"/>
                                        <p:tgtEl>
                                          <p:spTgt spid="1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2000"/>
                                        <p:tgtEl>
                                          <p:spTgt spid="2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2000"/>
                                        <p:tgtEl>
                                          <p:spTgt spid="2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2000"/>
                                        <p:tgtEl>
                                          <p:spTgt spid="2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p:cNvSpPr>
            <a:spLocks noChangeArrowheads="1"/>
          </p:cNvSpPr>
          <p:nvPr/>
        </p:nvSpPr>
        <p:spPr bwMode="auto">
          <a:xfrm>
            <a:off x="1285852" y="357166"/>
            <a:ext cx="6768752" cy="649287"/>
          </a:xfrm>
          <a:prstGeom prst="rect">
            <a:avLst/>
          </a:prstGeom>
          <a:noFill/>
          <a:ln w="9525">
            <a:noFill/>
            <a:miter lim="800000"/>
            <a:headEnd/>
            <a:tailEnd/>
          </a:ln>
          <a:effectLst/>
        </p:spPr>
        <p:txBody>
          <a:bodyPr wrap="none" anchor="ctr"/>
          <a:lstStyle/>
          <a:p>
            <a:pPr algn="ctr">
              <a:defRPr/>
            </a:pPr>
            <a:r>
              <a:rPr lang="ru-RU" sz="3200" b="1" u="sng" dirty="0" smtClean="0">
                <a:solidFill>
                  <a:srgbClr val="800000"/>
                </a:solidFill>
                <a:effectLst>
                  <a:outerShdw blurRad="38100" dist="38100" dir="2700000" algn="tl">
                    <a:srgbClr val="C0C0C0"/>
                  </a:outerShdw>
                </a:effectLst>
                <a:latin typeface="Times New Roman" pitchFamily="18" charset="0"/>
                <a:cs typeface="Times New Roman" pitchFamily="18" charset="0"/>
              </a:rPr>
              <a:t>ПОСЛЕДСТВИЯ</a:t>
            </a:r>
            <a:r>
              <a:rPr lang="ru-RU" sz="3200" b="1" u="sng" dirty="0" smtClean="0">
                <a:solidFill>
                  <a:srgbClr val="800000"/>
                </a:solidFill>
                <a:effectLst>
                  <a:outerShdw blurRad="38100" dist="38100" dir="2700000" algn="tl">
                    <a:srgbClr val="C0C0C0"/>
                  </a:outerShdw>
                </a:effectLst>
              </a:rPr>
              <a:t> ГНЕВНОГО ПОВЕДЕНИЯ</a:t>
            </a:r>
            <a:endParaRPr lang="ru-RU" sz="3200" b="1" u="sng" dirty="0">
              <a:solidFill>
                <a:srgbClr val="800000"/>
              </a:solidFill>
              <a:effectLst>
                <a:outerShdw blurRad="38100" dist="38100" dir="2700000" algn="tl">
                  <a:srgbClr val="C0C0C0"/>
                </a:outerShdw>
              </a:effectLst>
            </a:endParaRPr>
          </a:p>
        </p:txBody>
      </p:sp>
      <p:sp>
        <p:nvSpPr>
          <p:cNvPr id="5" name="Прямоугольник 4"/>
          <p:cNvSpPr/>
          <p:nvPr/>
        </p:nvSpPr>
        <p:spPr>
          <a:xfrm>
            <a:off x="1619672" y="1124744"/>
            <a:ext cx="2521844" cy="523220"/>
          </a:xfrm>
          <a:prstGeom prst="rect">
            <a:avLst/>
          </a:prstGeom>
          <a:ln>
            <a:solidFill>
              <a:srgbClr val="800000"/>
            </a:solidFill>
          </a:ln>
        </p:spPr>
        <p:txBody>
          <a:bodyPr wrap="none">
            <a:spAutoFit/>
          </a:bodyPr>
          <a:lstStyle/>
          <a:p>
            <a:r>
              <a:rPr lang="ru-RU" altLang="ru-RU" sz="2800" b="1" dirty="0" smtClean="0">
                <a:solidFill>
                  <a:srgbClr val="002060"/>
                </a:solidFill>
                <a:latin typeface="Bookman Old Style" pitchFamily="18" charset="0"/>
              </a:rPr>
              <a:t>УНИЖЕНИЕ</a:t>
            </a:r>
            <a:endParaRPr lang="ru-RU" sz="2800" dirty="0">
              <a:solidFill>
                <a:srgbClr val="002060"/>
              </a:solidFill>
            </a:endParaRPr>
          </a:p>
        </p:txBody>
      </p:sp>
      <p:sp>
        <p:nvSpPr>
          <p:cNvPr id="6" name="Прямоугольник 5"/>
          <p:cNvSpPr/>
          <p:nvPr/>
        </p:nvSpPr>
        <p:spPr>
          <a:xfrm>
            <a:off x="5929322" y="1571612"/>
            <a:ext cx="1973617" cy="523220"/>
          </a:xfrm>
          <a:prstGeom prst="rect">
            <a:avLst/>
          </a:prstGeom>
          <a:ln>
            <a:solidFill>
              <a:srgbClr val="800000"/>
            </a:solidFill>
          </a:ln>
        </p:spPr>
        <p:txBody>
          <a:bodyPr wrap="none">
            <a:spAutoFit/>
          </a:bodyPr>
          <a:lstStyle/>
          <a:p>
            <a:r>
              <a:rPr lang="ru-RU" altLang="ru-RU" sz="2800" b="1" dirty="0" smtClean="0">
                <a:solidFill>
                  <a:srgbClr val="002060"/>
                </a:solidFill>
                <a:latin typeface="Bookman Old Style" pitchFamily="18" charset="0"/>
              </a:rPr>
              <a:t>ТРЕВОГА</a:t>
            </a:r>
            <a:endParaRPr lang="ru-RU" sz="2800" dirty="0">
              <a:solidFill>
                <a:srgbClr val="002060"/>
              </a:solidFill>
            </a:endParaRPr>
          </a:p>
        </p:txBody>
      </p:sp>
      <p:sp>
        <p:nvSpPr>
          <p:cNvPr id="7" name="Прямоугольник 6"/>
          <p:cNvSpPr/>
          <p:nvPr/>
        </p:nvSpPr>
        <p:spPr>
          <a:xfrm>
            <a:off x="179512" y="2996952"/>
            <a:ext cx="3937296" cy="523220"/>
          </a:xfrm>
          <a:prstGeom prst="rect">
            <a:avLst/>
          </a:prstGeom>
          <a:ln>
            <a:solidFill>
              <a:srgbClr val="800000"/>
            </a:solidFill>
          </a:ln>
        </p:spPr>
        <p:txBody>
          <a:bodyPr wrap="none">
            <a:spAutoFit/>
          </a:bodyPr>
          <a:lstStyle/>
          <a:p>
            <a:r>
              <a:rPr lang="ru-RU" altLang="ru-RU" sz="2800" b="1" dirty="0" smtClean="0">
                <a:solidFill>
                  <a:srgbClr val="002060"/>
                </a:solidFill>
                <a:latin typeface="Bookman Old Style" pitchFamily="18" charset="0"/>
              </a:rPr>
              <a:t>БЕСПОМОЩНОСТЬ</a:t>
            </a:r>
            <a:endParaRPr lang="ru-RU" sz="2800" dirty="0">
              <a:solidFill>
                <a:srgbClr val="002060"/>
              </a:solidFill>
            </a:endParaRPr>
          </a:p>
        </p:txBody>
      </p:sp>
      <p:sp>
        <p:nvSpPr>
          <p:cNvPr id="8" name="Прямоугольник 7"/>
          <p:cNvSpPr/>
          <p:nvPr/>
        </p:nvSpPr>
        <p:spPr>
          <a:xfrm>
            <a:off x="2051720" y="3789040"/>
            <a:ext cx="3669594" cy="523220"/>
          </a:xfrm>
          <a:prstGeom prst="rect">
            <a:avLst/>
          </a:prstGeom>
          <a:ln>
            <a:solidFill>
              <a:srgbClr val="800000"/>
            </a:solidFill>
          </a:ln>
        </p:spPr>
        <p:txBody>
          <a:bodyPr wrap="none">
            <a:spAutoFit/>
          </a:bodyPr>
          <a:lstStyle/>
          <a:p>
            <a:r>
              <a:rPr lang="ru-RU" altLang="ru-RU" sz="2800" b="1" dirty="0" smtClean="0">
                <a:solidFill>
                  <a:srgbClr val="002060"/>
                </a:solidFill>
                <a:latin typeface="Bookman Old Style" pitchFamily="18" charset="0"/>
              </a:rPr>
              <a:t>ОЗЛОБЛЕННОСТЬ</a:t>
            </a:r>
            <a:endParaRPr lang="ru-RU" sz="2800" dirty="0">
              <a:solidFill>
                <a:srgbClr val="002060"/>
              </a:solidFill>
            </a:endParaRPr>
          </a:p>
        </p:txBody>
      </p:sp>
      <p:pic>
        <p:nvPicPr>
          <p:cNvPr id="9" name="Picture 5" descr="G:\100100000066388.jpg"/>
          <p:cNvPicPr>
            <a:picLocks noChangeAspect="1" noChangeArrowheads="1"/>
          </p:cNvPicPr>
          <p:nvPr/>
        </p:nvPicPr>
        <p:blipFill>
          <a:blip r:embed="rId3" cstate="print"/>
          <a:srcRect/>
          <a:stretch>
            <a:fillRect/>
          </a:stretch>
        </p:blipFill>
        <p:spPr bwMode="auto">
          <a:xfrm>
            <a:off x="323528" y="3717032"/>
            <a:ext cx="1449838" cy="1440160"/>
          </a:xfrm>
          <a:prstGeom prst="ellipse">
            <a:avLst/>
          </a:prstGeom>
          <a:ln>
            <a:noFill/>
          </a:ln>
          <a:effectLst>
            <a:softEdge rad="112500"/>
          </a:effectLst>
        </p:spPr>
      </p:pic>
      <p:pic>
        <p:nvPicPr>
          <p:cNvPr id="10242" name="Picture 2" descr="&amp;Fcy;&amp;acy;&amp;ncy;_&amp;Scy;&amp;tcy;&amp;acy;&amp;lcy;&amp;softcy;&amp;ncy;&amp;acy;&amp;yacy; &amp;tcy;&amp;rcy;&amp;iecy;&amp;vcy;&amp;ocy;&amp;gcy;&amp;acy; &amp;Kcy;&amp;lcy;&amp;ucy;&amp;bcy;... &amp;Vcy;&amp;Kcy;&amp;ocy;&amp;ncy;&amp;tcy;&amp;acy;&amp;kcy;&amp;tcy;&amp;iecy;"/>
          <p:cNvPicPr>
            <a:picLocks noChangeAspect="1" noChangeArrowheads="1"/>
          </p:cNvPicPr>
          <p:nvPr/>
        </p:nvPicPr>
        <p:blipFill>
          <a:blip r:embed="rId4" cstate="print"/>
          <a:srcRect/>
          <a:stretch>
            <a:fillRect/>
          </a:stretch>
        </p:blipFill>
        <p:spPr bwMode="auto">
          <a:xfrm>
            <a:off x="6072198" y="2143116"/>
            <a:ext cx="1647825" cy="1095376"/>
          </a:xfrm>
          <a:prstGeom prst="rect">
            <a:avLst/>
          </a:prstGeom>
          <a:noFill/>
        </p:spPr>
      </p:pic>
      <p:pic>
        <p:nvPicPr>
          <p:cNvPr id="10243" name="Picture 3" descr="D:\НЕКРАСОВА\анимация\мордочки\561709552.jpg.gif"/>
          <p:cNvPicPr>
            <a:picLocks noChangeAspect="1" noChangeArrowheads="1"/>
          </p:cNvPicPr>
          <p:nvPr/>
        </p:nvPicPr>
        <p:blipFill>
          <a:blip r:embed="rId5" cstate="print"/>
          <a:srcRect/>
          <a:stretch>
            <a:fillRect/>
          </a:stretch>
        </p:blipFill>
        <p:spPr bwMode="auto">
          <a:xfrm>
            <a:off x="6084168" y="5301208"/>
            <a:ext cx="1294772" cy="1152128"/>
          </a:xfrm>
          <a:prstGeom prst="rect">
            <a:avLst/>
          </a:prstGeom>
          <a:noFill/>
        </p:spPr>
      </p:pic>
      <p:pic>
        <p:nvPicPr>
          <p:cNvPr id="10245" name="Picture 5" descr="D:\НЕКРАСОВА\анимация\мордочки\Рисунок1.gif"/>
          <p:cNvPicPr>
            <a:picLocks noChangeAspect="1" noChangeArrowheads="1"/>
          </p:cNvPicPr>
          <p:nvPr/>
        </p:nvPicPr>
        <p:blipFill>
          <a:blip r:embed="rId6" cstate="print"/>
          <a:srcRect/>
          <a:stretch>
            <a:fillRect/>
          </a:stretch>
        </p:blipFill>
        <p:spPr bwMode="auto">
          <a:xfrm>
            <a:off x="2051720" y="1700808"/>
            <a:ext cx="1259632" cy="1080707"/>
          </a:xfrm>
          <a:prstGeom prst="rect">
            <a:avLst/>
          </a:prstGeom>
          <a:noFill/>
        </p:spPr>
      </p:pic>
      <p:pic>
        <p:nvPicPr>
          <p:cNvPr id="10246" name="Picture 6" descr="D:\НЕКРАСОВА\анимация\эмоции\c4c942f1135bbf1286d3f33f1af7a732.gif"/>
          <p:cNvPicPr>
            <a:picLocks noChangeAspect="1" noChangeArrowheads="1"/>
          </p:cNvPicPr>
          <p:nvPr/>
        </p:nvPicPr>
        <p:blipFill>
          <a:blip r:embed="rId7" cstate="print"/>
          <a:srcRect/>
          <a:stretch>
            <a:fillRect/>
          </a:stretch>
        </p:blipFill>
        <p:spPr bwMode="auto">
          <a:xfrm>
            <a:off x="7772400" y="1000108"/>
            <a:ext cx="1371600" cy="942975"/>
          </a:xfrm>
          <a:prstGeom prst="rect">
            <a:avLst/>
          </a:prstGeom>
          <a:noFill/>
        </p:spPr>
      </p:pic>
      <p:pic>
        <p:nvPicPr>
          <p:cNvPr id="10247" name="Picture 7" descr="D:\НЕКРАСОВА\анимация\эмоции\1320510400_04.png"/>
          <p:cNvPicPr>
            <a:picLocks noChangeAspect="1" noChangeArrowheads="1"/>
          </p:cNvPicPr>
          <p:nvPr/>
        </p:nvPicPr>
        <p:blipFill>
          <a:blip r:embed="rId8" cstate="print"/>
          <a:srcRect/>
          <a:stretch>
            <a:fillRect/>
          </a:stretch>
        </p:blipFill>
        <p:spPr bwMode="auto">
          <a:xfrm>
            <a:off x="6084168" y="3140968"/>
            <a:ext cx="1656184" cy="1656184"/>
          </a:xfrm>
          <a:prstGeom prst="ellipse">
            <a:avLst/>
          </a:prstGeom>
          <a:ln>
            <a:noFill/>
          </a:ln>
          <a:effectLst>
            <a:softEdge rad="112500"/>
          </a:effectLst>
        </p:spPr>
      </p:pic>
      <p:pic>
        <p:nvPicPr>
          <p:cNvPr id="17" name="Picture 6" descr="http://inraf.ru/part2/Chapter%207/07.01a.jpg"/>
          <p:cNvPicPr>
            <a:picLocks noChangeAspect="1" noChangeArrowheads="1"/>
          </p:cNvPicPr>
          <p:nvPr/>
        </p:nvPicPr>
        <p:blipFill>
          <a:blip r:embed="rId9" cstate="print"/>
          <a:srcRect l="20000" r="30000"/>
          <a:stretch>
            <a:fillRect/>
          </a:stretch>
        </p:blipFill>
        <p:spPr bwMode="auto">
          <a:xfrm>
            <a:off x="179512" y="1268760"/>
            <a:ext cx="1080120" cy="1622144"/>
          </a:xfrm>
          <a:prstGeom prst="rect">
            <a:avLst/>
          </a:prstGeom>
          <a:ln>
            <a:noFill/>
          </a:ln>
          <a:effectLst>
            <a:softEdge rad="112500"/>
          </a:effectLst>
        </p:spPr>
      </p:pic>
      <p:pic>
        <p:nvPicPr>
          <p:cNvPr id="18" name="Picture 7" descr="MCj04338180000[1]"/>
          <p:cNvPicPr>
            <a:picLocks noChangeAspect="1" noChangeArrowheads="1"/>
          </p:cNvPicPr>
          <p:nvPr/>
        </p:nvPicPr>
        <p:blipFill>
          <a:blip r:embed="rId10" cstate="print"/>
          <a:srcRect/>
          <a:stretch>
            <a:fillRect/>
          </a:stretch>
        </p:blipFill>
        <p:spPr bwMode="auto">
          <a:xfrm>
            <a:off x="2915816" y="4437112"/>
            <a:ext cx="1184920" cy="1184920"/>
          </a:xfrm>
          <a:prstGeom prst="rect">
            <a:avLst/>
          </a:prstGeom>
          <a:noFill/>
          <a:ln w="9525">
            <a:noFill/>
            <a:miter lim="800000"/>
            <a:headEnd/>
            <a:tailEnd/>
          </a:ln>
          <a:effectLst/>
        </p:spPr>
      </p:pic>
      <p:sp>
        <p:nvSpPr>
          <p:cNvPr id="20" name="Прямоугольник 19"/>
          <p:cNvSpPr/>
          <p:nvPr/>
        </p:nvSpPr>
        <p:spPr>
          <a:xfrm>
            <a:off x="4860032" y="4653136"/>
            <a:ext cx="3637534" cy="523220"/>
          </a:xfrm>
          <a:prstGeom prst="rect">
            <a:avLst/>
          </a:prstGeom>
          <a:ln>
            <a:solidFill>
              <a:srgbClr val="800000"/>
            </a:solidFill>
          </a:ln>
        </p:spPr>
        <p:txBody>
          <a:bodyPr wrap="none">
            <a:spAutoFit/>
          </a:bodyPr>
          <a:lstStyle/>
          <a:p>
            <a:r>
              <a:rPr lang="ru-RU" altLang="ru-RU" sz="2800" b="1" dirty="0" smtClean="0">
                <a:solidFill>
                  <a:srgbClr val="002060"/>
                </a:solidFill>
                <a:latin typeface="Bookman Old Style" pitchFamily="18" charset="0"/>
              </a:rPr>
              <a:t>РАЗОЧАРОВАНИЕ</a:t>
            </a:r>
            <a:endParaRPr lang="ru-RU" sz="2800" dirty="0">
              <a:solidFill>
                <a:srgbClr val="002060"/>
              </a:solidFill>
            </a:endParaRPr>
          </a:p>
        </p:txBody>
      </p:sp>
      <p:sp>
        <p:nvSpPr>
          <p:cNvPr id="21" name="Прямоугольник 20"/>
          <p:cNvSpPr/>
          <p:nvPr/>
        </p:nvSpPr>
        <p:spPr>
          <a:xfrm>
            <a:off x="539552" y="5733256"/>
            <a:ext cx="3794629" cy="523220"/>
          </a:xfrm>
          <a:prstGeom prst="rect">
            <a:avLst/>
          </a:prstGeom>
          <a:ln>
            <a:solidFill>
              <a:srgbClr val="800000"/>
            </a:solidFill>
          </a:ln>
        </p:spPr>
        <p:txBody>
          <a:bodyPr wrap="none">
            <a:spAutoFit/>
          </a:bodyPr>
          <a:lstStyle/>
          <a:p>
            <a:r>
              <a:rPr lang="ru-RU" altLang="ru-RU" sz="2800" b="1" dirty="0" smtClean="0">
                <a:solidFill>
                  <a:srgbClr val="002060"/>
                </a:solidFill>
                <a:latin typeface="Bookman Old Style" pitchFamily="18" charset="0"/>
              </a:rPr>
              <a:t>БЕЗЫСХОДНОСТЬ</a:t>
            </a:r>
            <a:endParaRPr lang="ru-RU" sz="2800" dirty="0">
              <a:solidFill>
                <a:srgbClr val="002060"/>
              </a:solidFill>
            </a:endParaRPr>
          </a:p>
        </p:txBody>
      </p:sp>
      <p:pic>
        <p:nvPicPr>
          <p:cNvPr id="23" name="Picture 4" descr="MCj00787390000[1]"/>
          <p:cNvPicPr>
            <a:picLocks noChangeAspect="1" noChangeArrowheads="1"/>
          </p:cNvPicPr>
          <p:nvPr/>
        </p:nvPicPr>
        <p:blipFill>
          <a:blip r:embed="rId11" cstate="print"/>
          <a:srcRect/>
          <a:stretch>
            <a:fillRect/>
          </a:stretch>
        </p:blipFill>
        <p:spPr bwMode="auto">
          <a:xfrm>
            <a:off x="4499992" y="1700808"/>
            <a:ext cx="936104" cy="1956111"/>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par>
                                <p:cTn id="10" presetID="2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childTnLst>
                          </p:cTn>
                        </p:par>
                        <p:par>
                          <p:cTn id="18" fill="hold">
                            <p:stCondLst>
                              <p:cond delay="3000"/>
                            </p:stCondLst>
                            <p:childTnLst>
                              <p:par>
                                <p:cTn id="19" presetID="7" presetClass="entr" presetSubtype="2"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 fill="hold"/>
                                        <p:tgtEl>
                                          <p:spTgt spid="20"/>
                                        </p:tgtEl>
                                        <p:attrNameLst>
                                          <p:attrName>ppt_x</p:attrName>
                                        </p:attrNameLst>
                                      </p:cBhvr>
                                      <p:tavLst>
                                        <p:tav tm="0">
                                          <p:val>
                                            <p:strVal val="1+#ppt_w/2"/>
                                          </p:val>
                                        </p:tav>
                                        <p:tav tm="100000">
                                          <p:val>
                                            <p:strVal val="#ppt_x"/>
                                          </p:val>
                                        </p:tav>
                                      </p:tavLst>
                                    </p:anim>
                                    <p:anim calcmode="lin" valueType="num">
                                      <p:cBhvr additive="base">
                                        <p:cTn id="22" dur="50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3500"/>
                            </p:stCondLst>
                            <p:childTnLst>
                              <p:par>
                                <p:cTn id="24" presetID="7" presetClass="entr" presetSubtype="4"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500" fill="hold"/>
                                        <p:tgtEl>
                                          <p:spTgt spid="21"/>
                                        </p:tgtEl>
                                        <p:attrNameLst>
                                          <p:attrName>ppt_x</p:attrName>
                                        </p:attrNameLst>
                                      </p:cBhvr>
                                      <p:tavLst>
                                        <p:tav tm="0">
                                          <p:val>
                                            <p:strVal val="#ppt_x"/>
                                          </p:val>
                                        </p:tav>
                                        <p:tav tm="100000">
                                          <p:val>
                                            <p:strVal val="#ppt_x"/>
                                          </p:val>
                                        </p:tav>
                                      </p:tavLst>
                                    </p:anim>
                                    <p:anim calcmode="lin" valueType="num">
                                      <p:cBhvr additive="base">
                                        <p:cTn id="27" dur="500" fill="hold"/>
                                        <p:tgtEl>
                                          <p:spTgt spid="21"/>
                                        </p:tgtEl>
                                        <p:attrNameLst>
                                          <p:attrName>ppt_y</p:attrName>
                                        </p:attrNameLst>
                                      </p:cBhvr>
                                      <p:tavLst>
                                        <p:tav tm="0">
                                          <p:val>
                                            <p:strVal val="1+#ppt_h/2"/>
                                          </p:val>
                                        </p:tav>
                                        <p:tav tm="100000">
                                          <p:val>
                                            <p:strVal val="#ppt_y"/>
                                          </p:val>
                                        </p:tav>
                                      </p:tavLst>
                                    </p:anim>
                                  </p:childTnLst>
                                </p:cTn>
                              </p:par>
                            </p:childTnLst>
                          </p:cTn>
                        </p:par>
                        <p:par>
                          <p:cTn id="28" fill="hold">
                            <p:stCondLst>
                              <p:cond delay="4000"/>
                            </p:stCondLst>
                            <p:childTnLst>
                              <p:par>
                                <p:cTn id="29" presetID="3" presetClass="entr" presetSubtype="10"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linds(horizontal)">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20" grpId="0" animBg="1"/>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sz="quarter" idx="4294967295"/>
          </p:nvPr>
        </p:nvSpPr>
        <p:spPr>
          <a:xfrm>
            <a:off x="1000100" y="1357299"/>
            <a:ext cx="6715172" cy="3000395"/>
          </a:xfrm>
        </p:spPr>
        <p:txBody>
          <a:bodyPr>
            <a:normAutofit/>
          </a:bodyPr>
          <a:lstStyle/>
          <a:p>
            <a:pPr algn="just">
              <a:buNone/>
            </a:pPr>
            <a:r>
              <a:rPr lang="ru-RU" dirty="0" smtClean="0"/>
              <a:t>		</a:t>
            </a:r>
            <a:r>
              <a:rPr lang="ru-RU" sz="2800" dirty="0" smtClean="0">
                <a:latin typeface="Times New Roman" pitchFamily="18" charset="0"/>
                <a:cs typeface="Times New Roman" pitchFamily="18" charset="0"/>
              </a:rPr>
              <a:t>Не нужно сдерживать себя, </a:t>
            </a:r>
          </a:p>
          <a:p>
            <a:pPr algn="just">
              <a:buNone/>
            </a:pPr>
            <a:r>
              <a:rPr lang="ru-RU" sz="2800" dirty="0" smtClean="0">
                <a:latin typeface="Times New Roman" pitchFamily="18" charset="0"/>
                <a:cs typeface="Times New Roman" pitchFamily="18" charset="0"/>
              </a:rPr>
              <a:t>		гнев – естественное чувство. </a:t>
            </a:r>
          </a:p>
          <a:p>
            <a:pPr algn="just">
              <a:buNone/>
            </a:pPr>
            <a:r>
              <a:rPr lang="ru-RU" sz="2800" dirty="0" smtClean="0">
                <a:latin typeface="Times New Roman" pitchFamily="18" charset="0"/>
                <a:cs typeface="Times New Roman" pitchFamily="18" charset="0"/>
              </a:rPr>
              <a:t>		Просто надо научиться 		управлять им.</a:t>
            </a:r>
            <a:endParaRPr lang="ru-RU" sz="2800" dirty="0">
              <a:latin typeface="Times New Roman" pitchFamily="18" charset="0"/>
              <a:cs typeface="Times New Roman" pitchFamily="18" charset="0"/>
            </a:endParaRPr>
          </a:p>
        </p:txBody>
      </p:sp>
      <p:pic>
        <p:nvPicPr>
          <p:cNvPr id="12" name="Содержимое 11" descr="5-Reasons-to-Stay-Away-from-Immature-Men.jpg"/>
          <p:cNvPicPr>
            <a:picLocks noGrp="1" noChangeAspect="1"/>
          </p:cNvPicPr>
          <p:nvPr>
            <p:ph sz="quarter" idx="4294967295"/>
          </p:nvPr>
        </p:nvPicPr>
        <p:blipFill>
          <a:blip r:embed="rId2"/>
          <a:stretch>
            <a:fillRect/>
          </a:stretch>
        </p:blipFill>
        <p:spPr>
          <a:xfrm>
            <a:off x="4429124" y="3643314"/>
            <a:ext cx="4041775" cy="2268537"/>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Autofit/>
          </a:bodyPr>
          <a:lstStyle/>
          <a:p>
            <a:r>
              <a:rPr lang="ru-RU" sz="2000" dirty="0" smtClean="0">
                <a:latin typeface="Times New Roman" pitchFamily="18" charset="0"/>
                <a:cs typeface="Times New Roman" pitchFamily="18" charset="0"/>
              </a:rPr>
              <a:t>Не отнимай чужого. </a:t>
            </a:r>
          </a:p>
          <a:p>
            <a:r>
              <a:rPr lang="ru-RU" sz="2000" dirty="0" smtClean="0">
                <a:latin typeface="Times New Roman" pitchFamily="18" charset="0"/>
                <a:cs typeface="Times New Roman" pitchFamily="18" charset="0"/>
              </a:rPr>
              <a:t>Не дерись.</a:t>
            </a:r>
          </a:p>
          <a:p>
            <a:r>
              <a:rPr lang="ru-RU" sz="2000" dirty="0" smtClean="0">
                <a:latin typeface="Times New Roman" pitchFamily="18" charset="0"/>
                <a:cs typeface="Times New Roman" pitchFamily="18" charset="0"/>
              </a:rPr>
              <a:t>Зовут играть - иди, не зовут - спроси разрешения играть вместе. Это не стыдно. </a:t>
            </a:r>
          </a:p>
          <a:p>
            <a:r>
              <a:rPr lang="ru-RU" sz="2000" dirty="0" smtClean="0">
                <a:latin typeface="Times New Roman" pitchFamily="18" charset="0"/>
                <a:cs typeface="Times New Roman" pitchFamily="18" charset="0"/>
              </a:rPr>
              <a:t>Играй честно, не подводи своих товарищей.</a:t>
            </a:r>
          </a:p>
          <a:p>
            <a:r>
              <a:rPr lang="ru-RU" sz="2000" dirty="0" smtClean="0">
                <a:latin typeface="Times New Roman" pitchFamily="18" charset="0"/>
                <a:cs typeface="Times New Roman" pitchFamily="18" charset="0"/>
              </a:rPr>
              <a:t>Не дразни никого, не канючь, не выпрашивай ничего.  </a:t>
            </a:r>
          </a:p>
          <a:p>
            <a:r>
              <a:rPr lang="ru-RU" sz="2000" dirty="0" smtClean="0">
                <a:latin typeface="Times New Roman" pitchFamily="18" charset="0"/>
                <a:cs typeface="Times New Roman" pitchFamily="18" charset="0"/>
              </a:rPr>
              <a:t>Не ябедничай и не наговаривай ни на кого. </a:t>
            </a:r>
          </a:p>
        </p:txBody>
      </p:sp>
      <p:sp>
        <p:nvSpPr>
          <p:cNvPr id="3" name="Заголовок 2"/>
          <p:cNvSpPr>
            <a:spLocks noGrp="1"/>
          </p:cNvSpPr>
          <p:nvPr>
            <p:ph type="title"/>
          </p:nvPr>
        </p:nvSpPr>
        <p:spPr/>
        <p:txBody>
          <a:bodyPr>
            <a:normAutofit/>
          </a:bodyPr>
          <a:lstStyle/>
          <a:p>
            <a:r>
              <a:rPr lang="ru-RU" sz="3700" dirty="0" smtClean="0">
                <a:latin typeface="Times New Roman" pitchFamily="18" charset="0"/>
                <a:cs typeface="Times New Roman" pitchFamily="18" charset="0"/>
              </a:rPr>
              <a:t>Как контролировать гнев?</a:t>
            </a:r>
            <a:endParaRPr lang="ru-RU" sz="37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1186</TotalTime>
  <Words>1113</Words>
  <Application>Microsoft Office PowerPoint</Application>
  <PresentationFormat>Экран (4:3)</PresentationFormat>
  <Paragraphs>74</Paragraphs>
  <Slides>13</Slides>
  <Notes>3</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13</vt:i4>
      </vt:variant>
    </vt:vector>
  </HeadingPairs>
  <TitlesOfParts>
    <vt:vector size="21" baseType="lpstr">
      <vt:lpstr>Bookman Old Style</vt:lpstr>
      <vt:lpstr>Calibri</vt:lpstr>
      <vt:lpstr>Lucida Sans Unicode</vt:lpstr>
      <vt:lpstr>Times New Roman</vt:lpstr>
      <vt:lpstr>Verdana</vt:lpstr>
      <vt:lpstr>Wingdings 2</vt:lpstr>
      <vt:lpstr>Wingdings 3</vt:lpstr>
      <vt:lpstr>Открытая</vt:lpstr>
      <vt:lpstr>Презентация PowerPoint</vt:lpstr>
      <vt:lpstr> Эмоция – это выражение нашего отношения к происходящему вокруг нас или внутри нас. Это наши душевные переживания.</vt:lpstr>
      <vt:lpstr>Рассмотрим одну из ярких эмоций – гнев.   Он проявляется в стремление применить силу, угрозы, оскорбления. Не всегда мы умеем правильно выразить свои чувства. Стоит отметить что состояние гнева не украшает человека!</vt:lpstr>
      <vt:lpstr>Причины гнева:</vt:lpstr>
      <vt:lpstr>Когда мы злимся, происходят три вещи:  </vt:lpstr>
      <vt:lpstr>Презентация PowerPoint</vt:lpstr>
      <vt:lpstr>Презентация PowerPoint</vt:lpstr>
      <vt:lpstr>Презентация PowerPoint</vt:lpstr>
      <vt:lpstr>Как контролировать гнев?</vt:lpstr>
      <vt:lpstr>Несколько способов, как справиться со своим гневом. </vt:lpstr>
      <vt:lpstr>Несколько способов, как справиться со своим гневом. </vt:lpstr>
      <vt:lpstr>Несколько способов, как справиться со своим гневом. </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LENOVO</dc:creator>
  <cp:lastModifiedBy>Елена Михайловна Миронова</cp:lastModifiedBy>
  <cp:revision>133</cp:revision>
  <dcterms:created xsi:type="dcterms:W3CDTF">2014-10-02T19:50:59Z</dcterms:created>
  <dcterms:modified xsi:type="dcterms:W3CDTF">2023-02-03T05:42:25Z</dcterms:modified>
</cp:coreProperties>
</file>